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69" r:id="rId2"/>
    <p:sldId id="260" r:id="rId3"/>
    <p:sldId id="270" r:id="rId4"/>
    <p:sldId id="275" r:id="rId5"/>
    <p:sldId id="272" r:id="rId6"/>
    <p:sldId id="276" r:id="rId7"/>
    <p:sldId id="273" r:id="rId8"/>
    <p:sldId id="274" r:id="rId9"/>
    <p:sldId id="277" r:id="rId10"/>
    <p:sldId id="283" r:id="rId11"/>
    <p:sldId id="279" r:id="rId12"/>
    <p:sldId id="280" r:id="rId13"/>
    <p:sldId id="281" r:id="rId14"/>
    <p:sldId id="284" r:id="rId15"/>
    <p:sldId id="282" r:id="rId16"/>
    <p:sldId id="285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82F"/>
    <a:srgbClr val="D9C7AA"/>
    <a:srgbClr val="452325"/>
    <a:srgbClr val="7D93AA"/>
    <a:srgbClr val="00693C"/>
    <a:srgbClr val="165788"/>
    <a:srgbClr val="CD202C"/>
    <a:srgbClr val="007934"/>
    <a:srgbClr val="0F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>
      <p:cViewPr varScale="1">
        <p:scale>
          <a:sx n="87" d="100"/>
          <a:sy n="87" d="100"/>
        </p:scale>
        <p:origin x="12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98" cy="4584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3892" y="0"/>
            <a:ext cx="2972498" cy="4584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F0DDB-B744-4FF4-B693-FD9299E73950}" type="datetimeFigureOut">
              <a:rPr lang="hu-HU" smtClean="0"/>
              <a:t>2016.12.05.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559"/>
            <a:ext cx="2972498" cy="4584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3892" y="8685559"/>
            <a:ext cx="2972498" cy="4584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83CE8-1AAB-45FC-8A15-BE09E0499D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6544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>
          <a:xfrm>
            <a:off x="2" y="3580796"/>
            <a:ext cx="12191997" cy="3277204"/>
          </a:xfrm>
          <a:prstGeom prst="rect">
            <a:avLst/>
          </a:prstGeom>
          <a:gradFill flip="none" rotWithShape="1">
            <a:gsLst>
              <a:gs pos="0">
                <a:srgbClr val="0F3764">
                  <a:shade val="30000"/>
                  <a:satMod val="115000"/>
                </a:srgbClr>
              </a:gs>
              <a:gs pos="50000">
                <a:srgbClr val="0F3764">
                  <a:shade val="67500"/>
                  <a:satMod val="115000"/>
                </a:srgbClr>
              </a:gs>
              <a:gs pos="100000">
                <a:srgbClr val="0F3764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pic>
        <p:nvPicPr>
          <p:cNvPr id="16" name="Kép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27648" y="156559"/>
            <a:ext cx="5532631" cy="308476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15414" y="1772817"/>
            <a:ext cx="10561173" cy="1368152"/>
          </a:xfrm>
        </p:spPr>
        <p:txBody>
          <a:bodyPr anchor="b" anchorCtr="0">
            <a:normAutofit/>
          </a:bodyPr>
          <a:lstStyle>
            <a:lvl1pPr algn="l">
              <a:defRPr sz="3600">
                <a:effectLst>
                  <a:reflection blurRad="6350" stA="55000" endA="300" endPos="22700" dir="5400000" sy="-100000" algn="bl" rotWithShape="0"/>
                </a:effectLst>
                <a:latin typeface="Century Gothic" pitchFamily="34" charset="0"/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9621-C5C8-4B6A-845A-FEA02DFB8D20}" type="datetimeFigureOut">
              <a:rPr lang="hu-HU" smtClean="0"/>
              <a:t>2016.12.05.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4A38-E205-4C35-A42E-033D439666CB}" type="slidenum">
              <a:rPr lang="hu-HU" smtClean="0"/>
              <a:t>‹#›</a:t>
            </a:fld>
            <a:endParaRPr lang="hu-HU"/>
          </a:p>
        </p:txBody>
      </p:sp>
      <p:pic>
        <p:nvPicPr>
          <p:cNvPr id="9" name="Picture 9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16632"/>
            <a:ext cx="936037" cy="540000"/>
          </a:xfrm>
          <a:prstGeom prst="rect">
            <a:avLst/>
          </a:prstGeom>
        </p:spPr>
      </p:pic>
      <p:sp>
        <p:nvSpPr>
          <p:cNvPr id="10" name="TextBox 10"/>
          <p:cNvSpPr txBox="1"/>
          <p:nvPr userDrawn="1"/>
        </p:nvSpPr>
        <p:spPr>
          <a:xfrm>
            <a:off x="1187531" y="227355"/>
            <a:ext cx="3155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>
                <a:solidFill>
                  <a:srgbClr val="0F3764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Century Gothic" panose="020B0502020202020204" pitchFamily="34" charset="0"/>
              </a:rPr>
              <a:t>MARKETING ÉS TURIZMUS INTÉZET</a:t>
            </a:r>
          </a:p>
        </p:txBody>
      </p:sp>
      <p:sp>
        <p:nvSpPr>
          <p:cNvPr id="14" name="TextBox 10"/>
          <p:cNvSpPr txBox="1"/>
          <p:nvPr userDrawn="1"/>
        </p:nvSpPr>
        <p:spPr>
          <a:xfrm>
            <a:off x="8806436" y="219611"/>
            <a:ext cx="3155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400" dirty="0">
                <a:solidFill>
                  <a:srgbClr val="0F3764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Century Gothic" panose="020B0502020202020204" pitchFamily="34" charset="0"/>
              </a:rPr>
              <a:t>TUDÁS</a:t>
            </a:r>
            <a:r>
              <a:rPr lang="hu-HU" sz="1400" baseline="0" dirty="0">
                <a:solidFill>
                  <a:srgbClr val="0F3764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Century Gothic" panose="020B0502020202020204" pitchFamily="34" charset="0"/>
              </a:rPr>
              <a:t> A SIKERHEZ</a:t>
            </a:r>
            <a:endParaRPr lang="hu-HU" sz="1400" dirty="0">
              <a:solidFill>
                <a:srgbClr val="0F3764"/>
              </a:solidFill>
              <a:effectLst>
                <a:reflection blurRad="6350" stA="50000" endA="300" endPos="50000" dist="29997" dir="5400000" sy="-100000" algn="bl" rotWithShape="0"/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35" name="Csoportba foglalás 34"/>
          <p:cNvGrpSpPr/>
          <p:nvPr userDrawn="1"/>
        </p:nvGrpSpPr>
        <p:grpSpPr>
          <a:xfrm>
            <a:off x="-10969" y="3559532"/>
            <a:ext cx="12215669" cy="90000"/>
            <a:chOff x="0" y="6111436"/>
            <a:chExt cx="12215669" cy="90000"/>
          </a:xfrm>
        </p:grpSpPr>
        <p:sp>
          <p:nvSpPr>
            <p:cNvPr id="36" name="Téglalap 35"/>
            <p:cNvSpPr/>
            <p:nvPr userDrawn="1"/>
          </p:nvSpPr>
          <p:spPr>
            <a:xfrm>
              <a:off x="10685669" y="6111436"/>
              <a:ext cx="1530000" cy="90000"/>
            </a:xfrm>
            <a:prstGeom prst="rect">
              <a:avLst/>
            </a:prstGeom>
            <a:solidFill>
              <a:srgbClr val="D9C7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7" name="Téglalap 36"/>
            <p:cNvSpPr/>
            <p:nvPr userDrawn="1"/>
          </p:nvSpPr>
          <p:spPr>
            <a:xfrm>
              <a:off x="0" y="6111436"/>
              <a:ext cx="1530000" cy="90000"/>
            </a:xfrm>
            <a:prstGeom prst="rect">
              <a:avLst/>
            </a:prstGeom>
            <a:solidFill>
              <a:srgbClr val="0079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8" name="Téglalap 37"/>
            <p:cNvSpPr/>
            <p:nvPr userDrawn="1"/>
          </p:nvSpPr>
          <p:spPr>
            <a:xfrm>
              <a:off x="1530348" y="6111436"/>
              <a:ext cx="1530000" cy="90000"/>
            </a:xfrm>
            <a:prstGeom prst="rect">
              <a:avLst/>
            </a:prstGeom>
            <a:solidFill>
              <a:srgbClr val="CD2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9" name="Téglalap 38"/>
            <p:cNvSpPr/>
            <p:nvPr userDrawn="1"/>
          </p:nvSpPr>
          <p:spPr>
            <a:xfrm>
              <a:off x="3060348" y="6111436"/>
              <a:ext cx="1530000" cy="90000"/>
            </a:xfrm>
            <a:prstGeom prst="rect">
              <a:avLst/>
            </a:prstGeom>
            <a:solidFill>
              <a:srgbClr val="1657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0" name="Téglalap 39"/>
            <p:cNvSpPr/>
            <p:nvPr userDrawn="1"/>
          </p:nvSpPr>
          <p:spPr>
            <a:xfrm>
              <a:off x="4590348" y="6111436"/>
              <a:ext cx="1530000" cy="90000"/>
            </a:xfrm>
            <a:prstGeom prst="rect">
              <a:avLst/>
            </a:prstGeom>
            <a:solidFill>
              <a:srgbClr val="0069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1" name="Téglalap 40"/>
            <p:cNvSpPr/>
            <p:nvPr userDrawn="1"/>
          </p:nvSpPr>
          <p:spPr>
            <a:xfrm>
              <a:off x="6122447" y="6111436"/>
              <a:ext cx="1530000" cy="90000"/>
            </a:xfrm>
            <a:prstGeom prst="rect">
              <a:avLst/>
            </a:prstGeom>
            <a:solidFill>
              <a:srgbClr val="FDC8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2" name="Téglalap 41"/>
            <p:cNvSpPr/>
            <p:nvPr userDrawn="1"/>
          </p:nvSpPr>
          <p:spPr>
            <a:xfrm>
              <a:off x="7650893" y="6111436"/>
              <a:ext cx="1530000" cy="90000"/>
            </a:xfrm>
            <a:prstGeom prst="rect">
              <a:avLst/>
            </a:prstGeom>
            <a:solidFill>
              <a:srgbClr val="7D9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3" name="Téglalap 42"/>
            <p:cNvSpPr/>
            <p:nvPr userDrawn="1"/>
          </p:nvSpPr>
          <p:spPr>
            <a:xfrm>
              <a:off x="9179339" y="6111436"/>
              <a:ext cx="1530000" cy="90000"/>
            </a:xfrm>
            <a:prstGeom prst="rect">
              <a:avLst/>
            </a:prstGeom>
            <a:solidFill>
              <a:srgbClr val="4523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3" name="Rectangle 8"/>
          <p:cNvSpPr/>
          <p:nvPr userDrawn="1"/>
        </p:nvSpPr>
        <p:spPr>
          <a:xfrm>
            <a:off x="795198" y="3237995"/>
            <a:ext cx="10592587" cy="720000"/>
          </a:xfrm>
          <a:prstGeom prst="rect">
            <a:avLst/>
          </a:prstGeom>
          <a:gradFill flip="none" rotWithShape="1">
            <a:gsLst>
              <a:gs pos="0">
                <a:srgbClr val="C8C8D7">
                  <a:shade val="30000"/>
                  <a:satMod val="115000"/>
                </a:srgbClr>
              </a:gs>
              <a:gs pos="50000">
                <a:srgbClr val="C8C8D7">
                  <a:shade val="67500"/>
                  <a:satMod val="115000"/>
                </a:srgbClr>
              </a:gs>
              <a:gs pos="100000">
                <a:srgbClr val="C8C8D7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2400" dirty="0">
              <a:solidFill>
                <a:sysClr val="windowText" lastClr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10904" y="3263805"/>
            <a:ext cx="10561174" cy="64807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3600">
                <a:solidFill>
                  <a:schemeClr val="tx1"/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04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9621-C5C8-4B6A-845A-FEA02DFB8D20}" type="datetimeFigureOut">
              <a:rPr lang="hu-HU" smtClean="0"/>
              <a:t>2016.12.05.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4A38-E205-4C35-A42E-033D439666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780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9621-C5C8-4B6A-845A-FEA02DFB8D20}" type="datetimeFigureOut">
              <a:rPr lang="hu-HU" smtClean="0"/>
              <a:t>2016.12.05.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4A38-E205-4C35-A42E-033D439666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62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 userDrawn="1"/>
        </p:nvSpPr>
        <p:spPr>
          <a:xfrm>
            <a:off x="2" y="3861048"/>
            <a:ext cx="12191997" cy="2996951"/>
          </a:xfrm>
          <a:prstGeom prst="rect">
            <a:avLst/>
          </a:prstGeom>
          <a:gradFill flip="none" rotWithShape="1">
            <a:gsLst>
              <a:gs pos="0">
                <a:srgbClr val="0F3764">
                  <a:shade val="30000"/>
                  <a:satMod val="115000"/>
                </a:srgbClr>
              </a:gs>
              <a:gs pos="50000">
                <a:srgbClr val="0F3764">
                  <a:shade val="67500"/>
                  <a:satMod val="115000"/>
                </a:srgbClr>
              </a:gs>
              <a:gs pos="100000">
                <a:srgbClr val="0F3764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sp>
        <p:nvSpPr>
          <p:cNvPr id="33" name="Téglalap 32"/>
          <p:cNvSpPr/>
          <p:nvPr userDrawn="1"/>
        </p:nvSpPr>
        <p:spPr>
          <a:xfrm>
            <a:off x="0" y="-2"/>
            <a:ext cx="12216680" cy="6363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sz="2400" b="0">
                <a:latin typeface="Century Gothic" pitchFamily="34" charset="0"/>
              </a:defRPr>
            </a:lvl1pPr>
            <a:lvl2pPr>
              <a:defRPr sz="2000">
                <a:latin typeface="Century Gothic" pitchFamily="34" charset="0"/>
              </a:defRPr>
            </a:lvl2pPr>
            <a:lvl3pPr>
              <a:defRPr sz="18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836712"/>
            <a:ext cx="10972800" cy="580926"/>
          </a:xfrm>
        </p:spPr>
        <p:txBody>
          <a:bodyPr>
            <a:noAutofit/>
          </a:bodyPr>
          <a:lstStyle>
            <a:lvl1pPr algn="l">
              <a:defRPr sz="3200" b="1">
                <a:effectLst>
                  <a:reflection blurRad="6350" stA="55000" endA="300" endPos="22700" dir="5400000" sy="-100000" algn="bl" rotWithShape="0"/>
                </a:effectLst>
                <a:latin typeface="Century Gothic" pitchFamily="34" charset="0"/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9621-C5C8-4B6A-845A-FEA02DFB8D20}" type="datetimeFigureOut">
              <a:rPr lang="hu-HU" smtClean="0"/>
              <a:t>2016.12.05.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4A38-E205-4C35-A42E-033D439666CB}" type="slidenum">
              <a:rPr lang="hu-HU" smtClean="0"/>
              <a:t>‹#›</a:t>
            </a:fld>
            <a:endParaRPr lang="hu-HU"/>
          </a:p>
        </p:txBody>
      </p:sp>
      <p:pic>
        <p:nvPicPr>
          <p:cNvPr id="8" name="Picture 9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16632"/>
            <a:ext cx="936037" cy="540000"/>
          </a:xfrm>
          <a:prstGeom prst="rect">
            <a:avLst/>
          </a:prstGeom>
        </p:spPr>
      </p:pic>
      <p:sp>
        <p:nvSpPr>
          <p:cNvPr id="9" name="TextBox 10"/>
          <p:cNvSpPr txBox="1"/>
          <p:nvPr userDrawn="1"/>
        </p:nvSpPr>
        <p:spPr>
          <a:xfrm>
            <a:off x="1175386" y="234837"/>
            <a:ext cx="3155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>
                <a:solidFill>
                  <a:srgbClr val="0F3764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Century Gothic" panose="020B0502020202020204" pitchFamily="34" charset="0"/>
              </a:rPr>
              <a:t>MARKETING ÉS TURIZMUS INTÉZET</a:t>
            </a:r>
          </a:p>
        </p:txBody>
      </p:sp>
      <p:sp>
        <p:nvSpPr>
          <p:cNvPr id="12" name="TextBox 10"/>
          <p:cNvSpPr txBox="1"/>
          <p:nvPr userDrawn="1"/>
        </p:nvSpPr>
        <p:spPr>
          <a:xfrm>
            <a:off x="8806436" y="219611"/>
            <a:ext cx="3155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400" dirty="0">
                <a:solidFill>
                  <a:srgbClr val="0F3764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Century Gothic" panose="020B0502020202020204" pitchFamily="34" charset="0"/>
              </a:rPr>
              <a:t>TUDÁS</a:t>
            </a:r>
            <a:r>
              <a:rPr lang="hu-HU" sz="1400" baseline="0" dirty="0">
                <a:solidFill>
                  <a:srgbClr val="0F3764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Century Gothic" panose="020B0502020202020204" pitchFamily="34" charset="0"/>
              </a:rPr>
              <a:t> A SIKERHEZ</a:t>
            </a:r>
            <a:endParaRPr lang="hu-HU" sz="1400" dirty="0">
              <a:solidFill>
                <a:srgbClr val="0F3764"/>
              </a:solidFill>
              <a:effectLst>
                <a:reflection blurRad="6350" stA="50000" endA="300" endPos="50000" dist="29997" dir="5400000" sy="-100000" algn="bl" rotWithShape="0"/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10" name="Csoportba foglalás 9"/>
          <p:cNvGrpSpPr/>
          <p:nvPr userDrawn="1"/>
        </p:nvGrpSpPr>
        <p:grpSpPr>
          <a:xfrm>
            <a:off x="0" y="6363336"/>
            <a:ext cx="12215669" cy="90000"/>
            <a:chOff x="0" y="6111436"/>
            <a:chExt cx="12215669" cy="90000"/>
          </a:xfrm>
        </p:grpSpPr>
        <p:sp>
          <p:nvSpPr>
            <p:cNvPr id="25" name="Téglalap 24"/>
            <p:cNvSpPr/>
            <p:nvPr userDrawn="1"/>
          </p:nvSpPr>
          <p:spPr>
            <a:xfrm>
              <a:off x="10685669" y="6111436"/>
              <a:ext cx="1530000" cy="90000"/>
            </a:xfrm>
            <a:prstGeom prst="rect">
              <a:avLst/>
            </a:prstGeom>
            <a:solidFill>
              <a:srgbClr val="D9C7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6" name="Téglalap 25"/>
            <p:cNvSpPr/>
            <p:nvPr userDrawn="1"/>
          </p:nvSpPr>
          <p:spPr>
            <a:xfrm>
              <a:off x="0" y="6111436"/>
              <a:ext cx="1530000" cy="90000"/>
            </a:xfrm>
            <a:prstGeom prst="rect">
              <a:avLst/>
            </a:prstGeom>
            <a:solidFill>
              <a:srgbClr val="0079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7" name="Téglalap 26"/>
            <p:cNvSpPr/>
            <p:nvPr userDrawn="1"/>
          </p:nvSpPr>
          <p:spPr>
            <a:xfrm>
              <a:off x="1530348" y="6111436"/>
              <a:ext cx="1530000" cy="90000"/>
            </a:xfrm>
            <a:prstGeom prst="rect">
              <a:avLst/>
            </a:prstGeom>
            <a:solidFill>
              <a:srgbClr val="CD2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8" name="Téglalap 27"/>
            <p:cNvSpPr/>
            <p:nvPr userDrawn="1"/>
          </p:nvSpPr>
          <p:spPr>
            <a:xfrm>
              <a:off x="3060348" y="6111436"/>
              <a:ext cx="1530000" cy="90000"/>
            </a:xfrm>
            <a:prstGeom prst="rect">
              <a:avLst/>
            </a:prstGeom>
            <a:solidFill>
              <a:srgbClr val="1657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9" name="Téglalap 28"/>
            <p:cNvSpPr/>
            <p:nvPr userDrawn="1"/>
          </p:nvSpPr>
          <p:spPr>
            <a:xfrm>
              <a:off x="4590348" y="6111436"/>
              <a:ext cx="1530000" cy="90000"/>
            </a:xfrm>
            <a:prstGeom prst="rect">
              <a:avLst/>
            </a:prstGeom>
            <a:solidFill>
              <a:srgbClr val="0069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0" name="Téglalap 29"/>
            <p:cNvSpPr/>
            <p:nvPr userDrawn="1"/>
          </p:nvSpPr>
          <p:spPr>
            <a:xfrm>
              <a:off x="6122447" y="6111436"/>
              <a:ext cx="1530000" cy="90000"/>
            </a:xfrm>
            <a:prstGeom prst="rect">
              <a:avLst/>
            </a:prstGeom>
            <a:solidFill>
              <a:srgbClr val="FDC8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1" name="Téglalap 30"/>
            <p:cNvSpPr/>
            <p:nvPr userDrawn="1"/>
          </p:nvSpPr>
          <p:spPr>
            <a:xfrm>
              <a:off x="7650893" y="6111436"/>
              <a:ext cx="1530000" cy="90000"/>
            </a:xfrm>
            <a:prstGeom prst="rect">
              <a:avLst/>
            </a:prstGeom>
            <a:solidFill>
              <a:srgbClr val="7D9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2" name="Téglalap 31"/>
            <p:cNvSpPr/>
            <p:nvPr userDrawn="1"/>
          </p:nvSpPr>
          <p:spPr>
            <a:xfrm>
              <a:off x="9179339" y="6111436"/>
              <a:ext cx="1530000" cy="90000"/>
            </a:xfrm>
            <a:prstGeom prst="rect">
              <a:avLst/>
            </a:prstGeom>
            <a:solidFill>
              <a:srgbClr val="4523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1740666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9621-C5C8-4B6A-845A-FEA02DFB8D20}" type="datetimeFigureOut">
              <a:rPr lang="hu-HU" smtClean="0"/>
              <a:t>2016.12.05.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4A38-E205-4C35-A42E-033D439666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115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9621-C5C8-4B6A-845A-FEA02DFB8D20}" type="datetimeFigureOut">
              <a:rPr lang="hu-HU" smtClean="0"/>
              <a:t>2016.12.05.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4A38-E205-4C35-A42E-033D439666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814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9621-C5C8-4B6A-845A-FEA02DFB8D20}" type="datetimeFigureOut">
              <a:rPr lang="hu-HU" smtClean="0"/>
              <a:t>2016.12.05.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4A38-E205-4C35-A42E-033D439666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50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9621-C5C8-4B6A-845A-FEA02DFB8D20}" type="datetimeFigureOut">
              <a:rPr lang="hu-HU" smtClean="0"/>
              <a:t>2016.12.05.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4A38-E205-4C35-A42E-033D439666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347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9621-C5C8-4B6A-845A-FEA02DFB8D20}" type="datetimeFigureOut">
              <a:rPr lang="hu-HU" smtClean="0"/>
              <a:t>2016.12.05.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4A38-E205-4C35-A42E-033D439666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619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9621-C5C8-4B6A-845A-FEA02DFB8D20}" type="datetimeFigureOut">
              <a:rPr lang="hu-HU" smtClean="0"/>
              <a:t>2016.12.05.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4A38-E205-4C35-A42E-033D439666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325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9621-C5C8-4B6A-845A-FEA02DFB8D20}" type="datetimeFigureOut">
              <a:rPr lang="hu-HU" smtClean="0"/>
              <a:t>2016.12.05.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4A38-E205-4C35-A42E-033D439666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7813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39621-C5C8-4B6A-845A-FEA02DFB8D20}" type="datetimeFigureOut">
              <a:rPr lang="hu-HU" smtClean="0"/>
              <a:t>2016.12.05.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84A38-E205-4C35-A42E-033D439666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788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piskoti@uni-miskolc.h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ctrTitle"/>
          </p:nvPr>
        </p:nvSpPr>
        <p:spPr>
          <a:xfrm>
            <a:off x="3143672" y="5373216"/>
            <a:ext cx="7517344" cy="1080120"/>
          </a:xfrm>
        </p:spPr>
        <p:txBody>
          <a:bodyPr>
            <a:noAutofit/>
          </a:bodyPr>
          <a:lstStyle/>
          <a:p>
            <a:pPr algn="r"/>
            <a:r>
              <a:rPr lang="hu-HU" sz="3200" dirty="0">
                <a:solidFill>
                  <a:schemeClr val="bg1"/>
                </a:solidFill>
                <a:effectLst/>
              </a:rPr>
              <a:t>Marketingtudományi Disputa vitaülés</a:t>
            </a:r>
            <a:r>
              <a:rPr lang="hu-HU" sz="2400" dirty="0">
                <a:solidFill>
                  <a:schemeClr val="bg1"/>
                </a:solidFill>
                <a:effectLst/>
              </a:rPr>
              <a:t/>
            </a:r>
            <a:br>
              <a:rPr lang="hu-HU" sz="2400" dirty="0">
                <a:solidFill>
                  <a:schemeClr val="bg1"/>
                </a:solidFill>
                <a:effectLst/>
              </a:rPr>
            </a:br>
            <a:r>
              <a:rPr lang="hu-HU" sz="2000" dirty="0">
                <a:solidFill>
                  <a:schemeClr val="bg1"/>
                </a:solidFill>
                <a:effectLst/>
              </a:rPr>
              <a:t>MTA Marketingtudományi Albizottság</a:t>
            </a:r>
            <a:br>
              <a:rPr lang="hu-HU" sz="2000" dirty="0">
                <a:solidFill>
                  <a:schemeClr val="bg1"/>
                </a:solidFill>
                <a:effectLst/>
              </a:rPr>
            </a:br>
            <a:r>
              <a:rPr lang="hu-HU" sz="2000" dirty="0">
                <a:solidFill>
                  <a:schemeClr val="bg1"/>
                </a:solidFill>
                <a:effectLst/>
              </a:rPr>
              <a:t>Budapest, 2016. december 5.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10904" y="3284984"/>
            <a:ext cx="10561174" cy="648072"/>
          </a:xfrm>
        </p:spPr>
        <p:txBody>
          <a:bodyPr>
            <a:normAutofit/>
          </a:bodyPr>
          <a:lstStyle/>
          <a:p>
            <a:r>
              <a:rPr lang="hu-HU" b="1" dirty="0"/>
              <a:t>A társadalmi marketing integrált modellje</a:t>
            </a:r>
            <a:endParaRPr lang="hu-HU" sz="36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813758" y="4191471"/>
            <a:ext cx="29905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Prof. Dr. Piskóti István</a:t>
            </a:r>
          </a:p>
          <a:p>
            <a:r>
              <a:rPr lang="hu-HU" dirty="0">
                <a:solidFill>
                  <a:schemeClr val="bg1"/>
                </a:solidFill>
              </a:rPr>
              <a:t>Miskolci Egyetem</a:t>
            </a:r>
          </a:p>
          <a:p>
            <a:r>
              <a:rPr lang="hu-HU" dirty="0">
                <a:solidFill>
                  <a:schemeClr val="bg1"/>
                </a:solidFill>
              </a:rPr>
              <a:t>Marketing és Turizmus Intézet</a:t>
            </a:r>
          </a:p>
        </p:txBody>
      </p:sp>
      <p:pic>
        <p:nvPicPr>
          <p:cNvPr id="11" name="Kép 10" descr="Leírás: Leírás: Leírás: Leírás: Leírás: Leírás: AKAD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262" y="4939644"/>
            <a:ext cx="1267632" cy="1513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Image result for társadalmi market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648" y="548680"/>
            <a:ext cx="5400600" cy="268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280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B496E-7224-4969-96D9-190EB4A66310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  <p:sp>
        <p:nvSpPr>
          <p:cNvPr id="2081" name="Rectangle 2"/>
          <p:cNvSpPr>
            <a:spLocks noChangeArrowheads="1"/>
          </p:cNvSpPr>
          <p:nvPr/>
        </p:nvSpPr>
        <p:spPr bwMode="auto">
          <a:xfrm>
            <a:off x="4786039" y="216446"/>
            <a:ext cx="1047750" cy="47625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1200">
                <a:latin typeface="Arial" pitchFamily="34" charset="0"/>
                <a:ea typeface="Times New Roman" pitchFamily="18" charset="0"/>
              </a:rPr>
              <a:t>Értékek rendszere</a:t>
            </a:r>
            <a:endParaRPr lang="hu-HU">
              <a:latin typeface="Arial" pitchFamily="34" charset="0"/>
            </a:endParaRPr>
          </a:p>
        </p:txBody>
      </p:sp>
      <p:sp>
        <p:nvSpPr>
          <p:cNvPr id="2080" name="Rectangle 3"/>
          <p:cNvSpPr>
            <a:spLocks noChangeArrowheads="1"/>
          </p:cNvSpPr>
          <p:nvPr/>
        </p:nvSpPr>
        <p:spPr bwMode="auto">
          <a:xfrm>
            <a:off x="6224315" y="-27384"/>
            <a:ext cx="1552575" cy="6096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1200">
                <a:latin typeface="Arial" pitchFamily="34" charset="0"/>
                <a:ea typeface="Times New Roman" pitchFamily="18" charset="0"/>
              </a:rPr>
              <a:t>Társadalmi probléma észlelése az érintetteknél </a:t>
            </a:r>
            <a:endParaRPr lang="hu-HU">
              <a:latin typeface="Arial" pitchFamily="34" charset="0"/>
            </a:endParaRPr>
          </a:p>
        </p:txBody>
      </p:sp>
      <p:sp>
        <p:nvSpPr>
          <p:cNvPr id="2079" name="Rectangle 4"/>
          <p:cNvSpPr>
            <a:spLocks noChangeArrowheads="1"/>
          </p:cNvSpPr>
          <p:nvPr/>
        </p:nvSpPr>
        <p:spPr bwMode="auto">
          <a:xfrm>
            <a:off x="7919764" y="260648"/>
            <a:ext cx="1543050" cy="864096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1200" dirty="0">
                <a:latin typeface="Arial" pitchFamily="34" charset="0"/>
                <a:ea typeface="Times New Roman" pitchFamily="18" charset="0"/>
              </a:rPr>
              <a:t>Társadalmi probléma észlelt hatásai, következményei</a:t>
            </a:r>
            <a:endParaRPr lang="hu-HU" dirty="0">
              <a:latin typeface="Arial" pitchFamily="34" charset="0"/>
            </a:endParaRPr>
          </a:p>
        </p:txBody>
      </p:sp>
      <p:sp>
        <p:nvSpPr>
          <p:cNvPr id="2078" name="Rectangle 5"/>
          <p:cNvSpPr>
            <a:spLocks noChangeArrowheads="1"/>
          </p:cNvSpPr>
          <p:nvPr/>
        </p:nvSpPr>
        <p:spPr bwMode="auto">
          <a:xfrm>
            <a:off x="4787628" y="990328"/>
            <a:ext cx="1171575" cy="1358553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1200">
                <a:latin typeface="Arial" pitchFamily="34" charset="0"/>
                <a:ea typeface="Times New Roman" pitchFamily="18" charset="0"/>
              </a:rPr>
              <a:t>Érintettség az adott probléma kapcsán az adott szereplőnél</a:t>
            </a:r>
            <a:endParaRPr lang="hu-HU">
              <a:latin typeface="Arial" pitchFamily="34" charset="0"/>
            </a:endParaRPr>
          </a:p>
        </p:txBody>
      </p:sp>
      <p:sp>
        <p:nvSpPr>
          <p:cNvPr id="2077" name="Rectangle 6"/>
          <p:cNvSpPr>
            <a:spLocks noChangeArrowheads="1"/>
          </p:cNvSpPr>
          <p:nvPr/>
        </p:nvSpPr>
        <p:spPr bwMode="auto">
          <a:xfrm>
            <a:off x="6243365" y="717154"/>
            <a:ext cx="1552575" cy="760413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1200">
                <a:latin typeface="Arial" pitchFamily="34" charset="0"/>
                <a:ea typeface="Times New Roman" pitchFamily="18" charset="0"/>
              </a:rPr>
              <a:t>Saját cselekvés érzékelt felelőssége, lehetősége az adott szereplőnél</a:t>
            </a:r>
            <a:endParaRPr lang="hu-HU">
              <a:latin typeface="Arial" pitchFamily="34" charset="0"/>
            </a:endParaRPr>
          </a:p>
        </p:txBody>
      </p:sp>
      <p:sp>
        <p:nvSpPr>
          <p:cNvPr id="2076" name="Rectangle 7"/>
          <p:cNvSpPr>
            <a:spLocks noChangeArrowheads="1"/>
          </p:cNvSpPr>
          <p:nvPr/>
        </p:nvSpPr>
        <p:spPr bwMode="auto">
          <a:xfrm>
            <a:off x="6233840" y="1528366"/>
            <a:ext cx="1552575" cy="66675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1200">
                <a:latin typeface="Arial" pitchFamily="34" charset="0"/>
                <a:ea typeface="Times New Roman" pitchFamily="18" charset="0"/>
              </a:rPr>
              <a:t>Adott érintett cselekvési, magatartási formái</a:t>
            </a:r>
            <a:endParaRPr lang="hu-HU">
              <a:latin typeface="Arial" pitchFamily="34" charset="0"/>
            </a:endParaRPr>
          </a:p>
        </p:txBody>
      </p:sp>
      <p:sp>
        <p:nvSpPr>
          <p:cNvPr id="2075" name="Rectangle 8"/>
          <p:cNvSpPr>
            <a:spLocks noChangeArrowheads="1"/>
          </p:cNvSpPr>
          <p:nvPr/>
        </p:nvSpPr>
        <p:spPr bwMode="auto">
          <a:xfrm>
            <a:off x="6233840" y="2282428"/>
            <a:ext cx="1552575" cy="6096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1200">
                <a:latin typeface="Arial" pitchFamily="34" charset="0"/>
                <a:ea typeface="Times New Roman" pitchFamily="18" charset="0"/>
              </a:rPr>
              <a:t>Kooperációkészség a probléma-megoldásban </a:t>
            </a:r>
            <a:endParaRPr lang="hu-HU">
              <a:latin typeface="Arial" pitchFamily="34" charset="0"/>
            </a:endParaRPr>
          </a:p>
        </p:txBody>
      </p:sp>
      <p:sp>
        <p:nvSpPr>
          <p:cNvPr id="2074" name="AutoShape 9"/>
          <p:cNvSpPr>
            <a:spLocks noChangeArrowheads="1"/>
          </p:cNvSpPr>
          <p:nvPr/>
        </p:nvSpPr>
        <p:spPr bwMode="auto">
          <a:xfrm>
            <a:off x="4786040" y="3026966"/>
            <a:ext cx="4676775" cy="6477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1300" i="1">
                <a:latin typeface="Arial" pitchFamily="34" charset="0"/>
                <a:ea typeface="Times New Roman" pitchFamily="18" charset="0"/>
              </a:rPr>
              <a:t>Társadalmi marketing stratégia és program kialakítása</a:t>
            </a:r>
            <a:endParaRPr lang="hu-HU" sz="900">
              <a:latin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300">
                <a:latin typeface="Arial" pitchFamily="34" charset="0"/>
                <a:ea typeface="Times New Roman" pitchFamily="18" charset="0"/>
              </a:rPr>
              <a:t>az érintettek részvételével – tudatos koordináció mentén</a:t>
            </a:r>
            <a:endParaRPr lang="hu-HU">
              <a:latin typeface="Arial" pitchFamily="34" charset="0"/>
            </a:endParaRPr>
          </a:p>
        </p:txBody>
      </p:sp>
      <p:sp>
        <p:nvSpPr>
          <p:cNvPr id="2073" name="AutoShape 10"/>
          <p:cNvSpPr>
            <a:spLocks noChangeShapeType="1"/>
          </p:cNvSpPr>
          <p:nvPr/>
        </p:nvSpPr>
        <p:spPr bwMode="auto">
          <a:xfrm rot="5400000">
            <a:off x="8569027" y="1467247"/>
            <a:ext cx="29892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72" name="Rectangle 11"/>
          <p:cNvSpPr>
            <a:spLocks noChangeArrowheads="1"/>
          </p:cNvSpPr>
          <p:nvPr/>
        </p:nvSpPr>
        <p:spPr bwMode="auto">
          <a:xfrm>
            <a:off x="10208418" y="1155303"/>
            <a:ext cx="1295400" cy="6667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1200" dirty="0">
                <a:latin typeface="Arial" pitchFamily="34" charset="0"/>
                <a:ea typeface="Times New Roman" pitchFamily="18" charset="0"/>
              </a:rPr>
              <a:t>1. Elemzési, kutatási szakasz</a:t>
            </a:r>
            <a:endParaRPr lang="hu-HU" dirty="0">
              <a:latin typeface="Arial" pitchFamily="34" charset="0"/>
            </a:endParaRPr>
          </a:p>
        </p:txBody>
      </p:sp>
      <p:sp>
        <p:nvSpPr>
          <p:cNvPr id="2071" name="AutoShape 12"/>
          <p:cNvSpPr>
            <a:spLocks noChangeArrowheads="1"/>
          </p:cNvSpPr>
          <p:nvPr/>
        </p:nvSpPr>
        <p:spPr bwMode="auto">
          <a:xfrm>
            <a:off x="4786040" y="3752453"/>
            <a:ext cx="4676775" cy="6477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1300" i="1">
                <a:latin typeface="Arial" pitchFamily="34" charset="0"/>
                <a:ea typeface="Times New Roman" pitchFamily="18" charset="0"/>
              </a:rPr>
              <a:t>Társadalmi marketing stratégia és program realizálása</a:t>
            </a:r>
            <a:endParaRPr lang="hu-HU" sz="900">
              <a:latin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300">
                <a:latin typeface="Arial" pitchFamily="34" charset="0"/>
                <a:ea typeface="Times New Roman" pitchFamily="18" charset="0"/>
              </a:rPr>
              <a:t>az érintettek részvételével – tudatos koordináció mentén</a:t>
            </a:r>
            <a:endParaRPr lang="hu-HU">
              <a:latin typeface="Arial" pitchFamily="34" charset="0"/>
            </a:endParaRPr>
          </a:p>
        </p:txBody>
      </p:sp>
      <p:sp>
        <p:nvSpPr>
          <p:cNvPr id="2070" name="Rectangle 13"/>
          <p:cNvSpPr>
            <a:spLocks noChangeArrowheads="1"/>
          </p:cNvSpPr>
          <p:nvPr/>
        </p:nvSpPr>
        <p:spPr bwMode="auto">
          <a:xfrm>
            <a:off x="6290990" y="4574778"/>
            <a:ext cx="1552575" cy="666750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1200">
                <a:latin typeface="Arial" pitchFamily="34" charset="0"/>
                <a:ea typeface="Times New Roman" pitchFamily="18" charset="0"/>
              </a:rPr>
              <a:t>Adott érintett </a:t>
            </a:r>
            <a:endParaRPr lang="hu-HU" sz="900">
              <a:latin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200">
                <a:latin typeface="Arial" pitchFamily="34" charset="0"/>
                <a:ea typeface="Times New Roman" pitchFamily="18" charset="0"/>
              </a:rPr>
              <a:t>új cselekvési, magatartási formái</a:t>
            </a:r>
            <a:endParaRPr lang="hu-HU">
              <a:latin typeface="Arial" pitchFamily="34" charset="0"/>
            </a:endParaRPr>
          </a:p>
        </p:txBody>
      </p:sp>
      <p:sp>
        <p:nvSpPr>
          <p:cNvPr id="2069" name="Rectangle 14"/>
          <p:cNvSpPr>
            <a:spLocks noChangeArrowheads="1"/>
          </p:cNvSpPr>
          <p:nvPr/>
        </p:nvSpPr>
        <p:spPr bwMode="auto">
          <a:xfrm>
            <a:off x="7967389" y="5366942"/>
            <a:ext cx="1543050" cy="581025"/>
          </a:xfrm>
          <a:prstGeom prst="rect">
            <a:avLst/>
          </a:prstGeom>
          <a:solidFill>
            <a:srgbClr val="ADD1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1200">
                <a:latin typeface="Arial" pitchFamily="34" charset="0"/>
                <a:ea typeface="Times New Roman" pitchFamily="18" charset="0"/>
              </a:rPr>
              <a:t>Társadalmi probléma változása, új helyzete</a:t>
            </a:r>
            <a:endParaRPr lang="hu-HU">
              <a:latin typeface="Arial" pitchFamily="34" charset="0"/>
            </a:endParaRPr>
          </a:p>
        </p:txBody>
      </p:sp>
      <p:sp>
        <p:nvSpPr>
          <p:cNvPr id="2068" name="AutoShape 15"/>
          <p:cNvSpPr>
            <a:spLocks noChangeArrowheads="1"/>
          </p:cNvSpPr>
          <p:nvPr/>
        </p:nvSpPr>
        <p:spPr bwMode="auto">
          <a:xfrm>
            <a:off x="6033814" y="6060902"/>
            <a:ext cx="2438400" cy="752475"/>
          </a:xfrm>
          <a:prstGeom prst="roundRect">
            <a:avLst>
              <a:gd name="adj" fmla="val 16667"/>
            </a:avLst>
          </a:prstGeom>
          <a:solidFill>
            <a:srgbClr val="ADD1F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1200">
                <a:latin typeface="Arial" pitchFamily="34" charset="0"/>
                <a:ea typeface="Times New Roman" pitchFamily="18" charset="0"/>
              </a:rPr>
              <a:t>Eredmények értékelése,</a:t>
            </a:r>
            <a:endParaRPr lang="hu-HU" sz="900">
              <a:latin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200">
                <a:latin typeface="Arial" pitchFamily="34" charset="0"/>
                <a:ea typeface="Times New Roman" pitchFamily="18" charset="0"/>
              </a:rPr>
              <a:t>TM-program lezárása</a:t>
            </a:r>
            <a:endParaRPr lang="hu-HU" sz="900">
              <a:latin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200">
                <a:latin typeface="Arial" pitchFamily="34" charset="0"/>
                <a:ea typeface="Times New Roman" pitchFamily="18" charset="0"/>
              </a:rPr>
              <a:t>vagy újrafogalmazása</a:t>
            </a:r>
            <a:endParaRPr lang="hu-HU">
              <a:latin typeface="Arial" pitchFamily="34" charset="0"/>
            </a:endParaRPr>
          </a:p>
        </p:txBody>
      </p:sp>
      <p:sp>
        <p:nvSpPr>
          <p:cNvPr id="2067" name="AutoShape 16"/>
          <p:cNvSpPr>
            <a:spLocks noChangeShapeType="1"/>
          </p:cNvSpPr>
          <p:nvPr/>
        </p:nvSpPr>
        <p:spPr bwMode="auto">
          <a:xfrm rot="5400000">
            <a:off x="8930183" y="4058419"/>
            <a:ext cx="22669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66" name="AutoShape 17"/>
          <p:cNvSpPr>
            <a:spLocks noChangeShapeType="1"/>
          </p:cNvSpPr>
          <p:nvPr/>
        </p:nvSpPr>
        <p:spPr bwMode="auto">
          <a:xfrm rot="5400000">
            <a:off x="9158783" y="5953125"/>
            <a:ext cx="18097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65" name="Rectangle 18"/>
          <p:cNvSpPr>
            <a:spLocks noChangeArrowheads="1"/>
          </p:cNvSpPr>
          <p:nvPr/>
        </p:nvSpPr>
        <p:spPr bwMode="auto">
          <a:xfrm>
            <a:off x="10207675" y="3789041"/>
            <a:ext cx="1457325" cy="739899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1200" dirty="0">
                <a:latin typeface="Arial" pitchFamily="34" charset="0"/>
                <a:ea typeface="Times New Roman" pitchFamily="18" charset="0"/>
              </a:rPr>
              <a:t>2. Stratégia-alkotás és realizálás</a:t>
            </a:r>
            <a:endParaRPr lang="hu-HU" dirty="0">
              <a:latin typeface="Arial" pitchFamily="34" charset="0"/>
            </a:endParaRPr>
          </a:p>
        </p:txBody>
      </p:sp>
      <p:sp>
        <p:nvSpPr>
          <p:cNvPr id="2064" name="Rectangle 19"/>
          <p:cNvSpPr>
            <a:spLocks noChangeArrowheads="1"/>
          </p:cNvSpPr>
          <p:nvPr/>
        </p:nvSpPr>
        <p:spPr bwMode="auto">
          <a:xfrm>
            <a:off x="10207674" y="5445224"/>
            <a:ext cx="1504950" cy="666750"/>
          </a:xfrm>
          <a:prstGeom prst="rect">
            <a:avLst/>
          </a:prstGeom>
          <a:solidFill>
            <a:srgbClr val="ADD1F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1200" dirty="0">
                <a:latin typeface="Arial" pitchFamily="34" charset="0"/>
                <a:ea typeface="Times New Roman" pitchFamily="18" charset="0"/>
              </a:rPr>
              <a:t>3. Ellenőrzés – lezárás - újratervezés</a:t>
            </a:r>
            <a:endParaRPr lang="hu-HU" dirty="0">
              <a:latin typeface="Arial" pitchFamily="34" charset="0"/>
            </a:endParaRPr>
          </a:p>
        </p:txBody>
      </p:sp>
      <p:sp>
        <p:nvSpPr>
          <p:cNvPr id="2063" name="Rectangle 20"/>
          <p:cNvSpPr>
            <a:spLocks noChangeArrowheads="1"/>
          </p:cNvSpPr>
          <p:nvPr/>
        </p:nvSpPr>
        <p:spPr bwMode="auto">
          <a:xfrm>
            <a:off x="4591050" y="5309792"/>
            <a:ext cx="1318939" cy="676275"/>
          </a:xfrm>
          <a:prstGeom prst="rect">
            <a:avLst/>
          </a:prstGeom>
          <a:solidFill>
            <a:srgbClr val="ADD1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1200">
                <a:latin typeface="Arial" pitchFamily="34" charset="0"/>
                <a:ea typeface="Times New Roman" pitchFamily="18" charset="0"/>
              </a:rPr>
              <a:t>Értékek rendszerének változása</a:t>
            </a:r>
            <a:endParaRPr lang="hu-HU">
              <a:latin typeface="Arial" pitchFamily="34" charset="0"/>
            </a:endParaRPr>
          </a:p>
        </p:txBody>
      </p:sp>
      <p:sp>
        <p:nvSpPr>
          <p:cNvPr id="2062" name="Rectangle 21"/>
          <p:cNvSpPr>
            <a:spLocks noChangeArrowheads="1"/>
          </p:cNvSpPr>
          <p:nvPr/>
        </p:nvSpPr>
        <p:spPr bwMode="auto">
          <a:xfrm>
            <a:off x="6319243" y="5339680"/>
            <a:ext cx="1552575" cy="609600"/>
          </a:xfrm>
          <a:prstGeom prst="rect">
            <a:avLst/>
          </a:prstGeom>
          <a:solidFill>
            <a:srgbClr val="ADD1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1200">
                <a:latin typeface="Arial" pitchFamily="34" charset="0"/>
                <a:ea typeface="Times New Roman" pitchFamily="18" charset="0"/>
              </a:rPr>
              <a:t>Társadalmi probléma észlelése az érintetteknél </a:t>
            </a:r>
            <a:endParaRPr lang="hu-HU">
              <a:latin typeface="Arial" pitchFamily="34" charset="0"/>
            </a:endParaRPr>
          </a:p>
        </p:txBody>
      </p:sp>
      <p:sp>
        <p:nvSpPr>
          <p:cNvPr id="2061" name="AutoShape 22"/>
          <p:cNvSpPr>
            <a:spLocks noChangeShapeType="1"/>
          </p:cNvSpPr>
          <p:nvPr/>
        </p:nvSpPr>
        <p:spPr bwMode="auto">
          <a:xfrm>
            <a:off x="5833790" y="404664"/>
            <a:ext cx="3905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60" name="AutoShape 23"/>
          <p:cNvSpPr>
            <a:spLocks noChangeShapeType="1"/>
          </p:cNvSpPr>
          <p:nvPr/>
        </p:nvSpPr>
        <p:spPr bwMode="auto">
          <a:xfrm rot="5400000">
            <a:off x="6891064" y="640953"/>
            <a:ext cx="1524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59" name="AutoShape 24"/>
          <p:cNvSpPr>
            <a:spLocks noChangeShapeType="1"/>
          </p:cNvSpPr>
          <p:nvPr/>
        </p:nvSpPr>
        <p:spPr bwMode="auto">
          <a:xfrm>
            <a:off x="5957615" y="1098153"/>
            <a:ext cx="3333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58" name="AutoShape 25"/>
          <p:cNvSpPr>
            <a:spLocks noChangeShapeType="1"/>
          </p:cNvSpPr>
          <p:nvPr/>
        </p:nvSpPr>
        <p:spPr bwMode="auto">
          <a:xfrm rot="10800000">
            <a:off x="7776890" y="404665"/>
            <a:ext cx="1428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57" name="AutoShape 26"/>
          <p:cNvSpPr>
            <a:spLocks noChangeShapeType="1"/>
          </p:cNvSpPr>
          <p:nvPr/>
        </p:nvSpPr>
        <p:spPr bwMode="auto">
          <a:xfrm rot="5400000">
            <a:off x="6929164" y="1490266"/>
            <a:ext cx="762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56" name="AutoShape 27"/>
          <p:cNvSpPr>
            <a:spLocks noChangeShapeType="1"/>
          </p:cNvSpPr>
          <p:nvPr/>
        </p:nvSpPr>
        <p:spPr bwMode="auto">
          <a:xfrm rot="5400000">
            <a:off x="6910114" y="2234803"/>
            <a:ext cx="1143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55" name="AutoShape 28"/>
          <p:cNvSpPr>
            <a:spLocks noChangeShapeType="1"/>
          </p:cNvSpPr>
          <p:nvPr/>
        </p:nvSpPr>
        <p:spPr bwMode="auto">
          <a:xfrm rot="5400000">
            <a:off x="6891064" y="2950766"/>
            <a:ext cx="1524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54" name="AutoShape 29"/>
          <p:cNvSpPr>
            <a:spLocks noChangeShapeType="1"/>
          </p:cNvSpPr>
          <p:nvPr/>
        </p:nvSpPr>
        <p:spPr bwMode="auto">
          <a:xfrm rot="5400000">
            <a:off x="6914877" y="3700066"/>
            <a:ext cx="1047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53" name="AutoShape 30"/>
          <p:cNvSpPr>
            <a:spLocks noChangeShapeType="1"/>
          </p:cNvSpPr>
          <p:nvPr/>
        </p:nvSpPr>
        <p:spPr bwMode="auto">
          <a:xfrm rot="5400000">
            <a:off x="6914877" y="4482704"/>
            <a:ext cx="2000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52" name="AutoShape 31"/>
          <p:cNvSpPr>
            <a:spLocks noChangeShapeType="1"/>
          </p:cNvSpPr>
          <p:nvPr/>
        </p:nvSpPr>
        <p:spPr bwMode="auto">
          <a:xfrm rot="5400000">
            <a:off x="6924402" y="5314554"/>
            <a:ext cx="1809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51" name="AutoShape 32"/>
          <p:cNvSpPr>
            <a:spLocks noChangeShapeType="1"/>
          </p:cNvSpPr>
          <p:nvPr/>
        </p:nvSpPr>
        <p:spPr bwMode="auto">
          <a:xfrm rot="5400000" flipV="1">
            <a:off x="6970639" y="6003330"/>
            <a:ext cx="134219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50" name="AutoShape 33"/>
          <p:cNvSpPr>
            <a:spLocks noChangeShapeType="1"/>
          </p:cNvSpPr>
          <p:nvPr/>
        </p:nvSpPr>
        <p:spPr bwMode="auto">
          <a:xfrm>
            <a:off x="5909989" y="5635228"/>
            <a:ext cx="3810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49" name="AutoShape 34"/>
          <p:cNvSpPr>
            <a:spLocks noChangeShapeType="1"/>
          </p:cNvSpPr>
          <p:nvPr/>
        </p:nvSpPr>
        <p:spPr bwMode="auto">
          <a:xfrm rot="10800000">
            <a:off x="7853089" y="5635228"/>
            <a:ext cx="1143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latin typeface="Arial" pitchFamily="34" charset="0"/>
            </a:endParaRPr>
          </a:p>
        </p:txBody>
      </p:sp>
      <p:sp>
        <p:nvSpPr>
          <p:cNvPr id="2100" name="Rectangle 52"/>
          <p:cNvSpPr>
            <a:spLocks noChangeArrowheads="1"/>
          </p:cNvSpPr>
          <p:nvPr/>
        </p:nvSpPr>
        <p:spPr bwMode="auto">
          <a:xfrm>
            <a:off x="1524000" y="69087"/>
            <a:ext cx="6386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endParaRPr lang="hu-HU">
              <a:latin typeface="Arial" pitchFamily="34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/>
        </p:nvSpPr>
        <p:spPr bwMode="auto">
          <a:xfrm>
            <a:off x="135793" y="-27384"/>
            <a:ext cx="1707817" cy="864097"/>
          </a:xfrm>
          <a:prstGeom prst="rect">
            <a:avLst/>
          </a:prstGeom>
          <a:solidFill>
            <a:srgbClr val="ADD1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1200" i="1" dirty="0">
                <a:latin typeface="Arial" pitchFamily="34" charset="0"/>
                <a:ea typeface="Times New Roman" pitchFamily="18" charset="0"/>
              </a:rPr>
              <a:t>Mi az adott probléma?</a:t>
            </a:r>
            <a:endParaRPr lang="hu-HU" sz="12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200" dirty="0">
                <a:latin typeface="Arial" pitchFamily="34" charset="0"/>
                <a:ea typeface="Times New Roman" pitchFamily="18" charset="0"/>
              </a:rPr>
              <a:t>(Milyen akciók képesek csökkenteni a problémát?)</a:t>
            </a:r>
            <a:endParaRPr lang="hu-HU" sz="1200" dirty="0">
              <a:latin typeface="Arial" pitchFamily="34" charset="0"/>
            </a:endParaRPr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125726" y="807559"/>
            <a:ext cx="1717884" cy="1285433"/>
          </a:xfrm>
          <a:prstGeom prst="rect">
            <a:avLst/>
          </a:prstGeom>
          <a:solidFill>
            <a:srgbClr val="ADD1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1200" i="1" dirty="0">
                <a:latin typeface="Arial" pitchFamily="34" charset="0"/>
                <a:ea typeface="Times New Roman" pitchFamily="18" charset="0"/>
              </a:rPr>
              <a:t>Kinek kell cselekedni a probléma megoldásában?</a:t>
            </a:r>
            <a:endParaRPr lang="hu-HU" sz="12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200" dirty="0">
                <a:latin typeface="Arial" pitchFamily="34" charset="0"/>
                <a:ea typeface="Times New Roman" pitchFamily="18" charset="0"/>
              </a:rPr>
              <a:t>(célcsoportok, érintettek, egyének, piackutatás)</a:t>
            </a:r>
            <a:endParaRPr lang="hu-HU" sz="1200" dirty="0">
              <a:latin typeface="Arial" pitchFamily="34" charset="0"/>
            </a:endParaRPr>
          </a:p>
        </p:txBody>
      </p:sp>
      <p:sp>
        <p:nvSpPr>
          <p:cNvPr id="40" name="Rectangle 15"/>
          <p:cNvSpPr>
            <a:spLocks noChangeArrowheads="1"/>
          </p:cNvSpPr>
          <p:nvPr/>
        </p:nvSpPr>
        <p:spPr bwMode="auto">
          <a:xfrm>
            <a:off x="125725" y="3215632"/>
            <a:ext cx="1708359" cy="1149474"/>
          </a:xfrm>
          <a:prstGeom prst="rect">
            <a:avLst/>
          </a:prstGeom>
          <a:solidFill>
            <a:srgbClr val="ADD1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1200" i="1" dirty="0">
                <a:latin typeface="Arial" pitchFamily="34" charset="0"/>
                <a:ea typeface="Times New Roman" pitchFamily="18" charset="0"/>
              </a:rPr>
              <a:t>Hogyan/hol tudnak cselekedni/viselkedni? </a:t>
            </a:r>
            <a:r>
              <a:rPr lang="hu-HU" sz="1200" dirty="0">
                <a:latin typeface="Arial" pitchFamily="34" charset="0"/>
                <a:ea typeface="Times New Roman" pitchFamily="18" charset="0"/>
              </a:rPr>
              <a:t>(place-mix?)</a:t>
            </a:r>
            <a:endParaRPr lang="hu-HU" sz="12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200" dirty="0">
                <a:latin typeface="Arial" pitchFamily="34" charset="0"/>
                <a:ea typeface="Times New Roman" pitchFamily="18" charset="0"/>
              </a:rPr>
              <a:t>közösségi források, partnerségek,  milyen kínálat, </a:t>
            </a:r>
            <a:endParaRPr lang="hu-HU" sz="1200" dirty="0">
              <a:latin typeface="Arial" pitchFamily="34" charset="0"/>
            </a:endParaRP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116046" y="4365107"/>
            <a:ext cx="1718037" cy="1188914"/>
          </a:xfrm>
          <a:prstGeom prst="rect">
            <a:avLst/>
          </a:prstGeom>
          <a:solidFill>
            <a:srgbClr val="ADD1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1200" i="1">
                <a:latin typeface="Arial" pitchFamily="34" charset="0"/>
                <a:ea typeface="Times New Roman" pitchFamily="18" charset="0"/>
              </a:rPr>
              <a:t>Milyen lépéseket kell tenni?</a:t>
            </a:r>
            <a:endParaRPr lang="hu-HU" sz="120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200">
                <a:latin typeface="Arial" pitchFamily="34" charset="0"/>
                <a:ea typeface="Times New Roman" pitchFamily="18" charset="0"/>
              </a:rPr>
              <a:t>(termék vagy magatartás-mix)</a:t>
            </a:r>
            <a:endParaRPr lang="hu-HU" sz="120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200">
                <a:latin typeface="Arial" pitchFamily="34" charset="0"/>
                <a:ea typeface="Times New Roman" pitchFamily="18" charset="0"/>
              </a:rPr>
              <a:t>a célcsoport-releváns akciók leírása, </a:t>
            </a:r>
            <a:endParaRPr lang="hu-HU" sz="1200">
              <a:latin typeface="Arial" pitchFamily="34" charset="0"/>
            </a:endParaRPr>
          </a:p>
        </p:txBody>
      </p:sp>
      <p:sp>
        <p:nvSpPr>
          <p:cNvPr id="42" name="Rectangle 13"/>
          <p:cNvSpPr>
            <a:spLocks noChangeArrowheads="1"/>
          </p:cNvSpPr>
          <p:nvPr/>
        </p:nvSpPr>
        <p:spPr bwMode="auto">
          <a:xfrm>
            <a:off x="2013208" y="-6251"/>
            <a:ext cx="1565802" cy="1397893"/>
          </a:xfrm>
          <a:prstGeom prst="rect">
            <a:avLst/>
          </a:prstGeom>
          <a:solidFill>
            <a:srgbClr val="ADD1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1200" i="1" dirty="0">
                <a:latin typeface="Arial" pitchFamily="34" charset="0"/>
                <a:ea typeface="Times New Roman" pitchFamily="18" charset="0"/>
              </a:rPr>
              <a:t>Politika/szabályozás ami befolyásolja a cselekvést </a:t>
            </a:r>
            <a:r>
              <a:rPr lang="hu-HU" sz="1200" dirty="0">
                <a:latin typeface="Arial" pitchFamily="34" charset="0"/>
                <a:ea typeface="Times New Roman" pitchFamily="18" charset="0"/>
              </a:rPr>
              <a:t>állami keretek, jogalkotás, ösztönzők, </a:t>
            </a:r>
            <a:endParaRPr lang="hu-HU" sz="1200" dirty="0">
              <a:latin typeface="Arial" pitchFamily="34" charset="0"/>
            </a:endParaRP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116045" y="5544556"/>
            <a:ext cx="1718038" cy="1158941"/>
          </a:xfrm>
          <a:prstGeom prst="rect">
            <a:avLst/>
          </a:prstGeom>
          <a:solidFill>
            <a:srgbClr val="ADD1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1200" i="1" dirty="0">
                <a:latin typeface="Arial" pitchFamily="34" charset="0"/>
                <a:ea typeface="Times New Roman" pitchFamily="18" charset="0"/>
              </a:rPr>
              <a:t>Hogyan mondjuk el mit, miért, hol, hogyan?</a:t>
            </a:r>
            <a:endParaRPr lang="hu-HU" sz="12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200" dirty="0">
                <a:latin typeface="Arial" pitchFamily="34" charset="0"/>
                <a:ea typeface="Times New Roman" pitchFamily="18" charset="0"/>
              </a:rPr>
              <a:t>(</a:t>
            </a:r>
            <a:r>
              <a:rPr lang="hu-HU" sz="1200" dirty="0" err="1">
                <a:latin typeface="Arial" pitchFamily="34" charset="0"/>
                <a:ea typeface="Times New Roman" pitchFamily="18" charset="0"/>
              </a:rPr>
              <a:t>promotion</a:t>
            </a:r>
            <a:r>
              <a:rPr lang="hu-HU" sz="1200" dirty="0">
                <a:latin typeface="Arial" pitchFamily="34" charset="0"/>
                <a:ea typeface="Times New Roman" pitchFamily="18" charset="0"/>
              </a:rPr>
              <a:t>-mix?)</a:t>
            </a:r>
            <a:endParaRPr lang="hu-HU" sz="12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200" dirty="0">
                <a:latin typeface="Arial" pitchFamily="34" charset="0"/>
                <a:ea typeface="Times New Roman" pitchFamily="18" charset="0"/>
              </a:rPr>
              <a:t>(média, kis-csoport, POP, képzés stb.)</a:t>
            </a:r>
            <a:endParaRPr lang="hu-HU" sz="1200" dirty="0">
              <a:latin typeface="Arial" pitchFamily="34" charset="0"/>
            </a:endParaRPr>
          </a:p>
        </p:txBody>
      </p:sp>
      <p:sp>
        <p:nvSpPr>
          <p:cNvPr id="44" name="AutoShape 10"/>
          <p:cNvSpPr>
            <a:spLocks noChangeShapeType="1"/>
          </p:cNvSpPr>
          <p:nvPr/>
        </p:nvSpPr>
        <p:spPr bwMode="auto">
          <a:xfrm>
            <a:off x="6114243" y="1364092"/>
            <a:ext cx="13176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5" name="Rectangle 27"/>
          <p:cNvSpPr>
            <a:spLocks noChangeArrowheads="1"/>
          </p:cNvSpPr>
          <p:nvPr/>
        </p:nvSpPr>
        <p:spPr bwMode="auto">
          <a:xfrm>
            <a:off x="125726" y="2097614"/>
            <a:ext cx="1708359" cy="1118017"/>
          </a:xfrm>
          <a:prstGeom prst="rect">
            <a:avLst/>
          </a:prstGeom>
          <a:solidFill>
            <a:srgbClr val="ADD1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hu-HU" sz="1200" i="1" dirty="0">
                <a:latin typeface="Calibri" pitchFamily="34" charset="0"/>
              </a:rPr>
              <a:t>Miért akarnak cselekedni? </a:t>
            </a:r>
            <a:r>
              <a:rPr lang="hu-HU" sz="1200" dirty="0">
                <a:latin typeface="Calibri" pitchFamily="34" charset="0"/>
              </a:rPr>
              <a:t>        (price-mix?) (tudás, előnyök, akadályok, saját hatékonyság, értékek társadalmi nyomás, )</a:t>
            </a:r>
            <a:endParaRPr lang="hu-HU" sz="1200" dirty="0">
              <a:latin typeface="Arial" pitchFamily="34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2196780" y="3166150"/>
            <a:ext cx="1582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TM folyamatai </a:t>
            </a:r>
          </a:p>
        </p:txBody>
      </p:sp>
    </p:spTree>
    <p:extLst>
      <p:ext uri="{BB962C8B-B14F-4D97-AF65-F5344CB8AC3E}">
        <p14:creationId xmlns:p14="http://schemas.microsoft.com/office/powerpoint/2010/main" val="1688734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79376" y="1124745"/>
            <a:ext cx="11130608" cy="5328591"/>
          </a:xfrm>
        </p:spPr>
        <p:txBody>
          <a:bodyPr>
            <a:normAutofit fontScale="85000" lnSpcReduction="20000"/>
          </a:bodyPr>
          <a:lstStyle/>
          <a:p>
            <a:pPr lvl="0">
              <a:buFont typeface="+mj-lt"/>
              <a:buAutoNum type="arabicPeriod"/>
            </a:pPr>
            <a:r>
              <a:rPr lang="hu-HU" b="1" i="1" dirty="0"/>
              <a:t>fázis Probléma leírása, beazonosítása</a:t>
            </a:r>
            <a:r>
              <a:rPr lang="hu-HU" b="1" dirty="0"/>
              <a:t>, </a:t>
            </a:r>
            <a:r>
              <a:rPr lang="hu-HU" dirty="0"/>
              <a:t>					problémaleírás és adatok értékelése, racionalitás összefoglalása, a stratégiai	team, 	szervezetek, egyének összetételének vizsgálata, SWOT elemzés 	összefoglalása,</a:t>
            </a:r>
          </a:p>
          <a:p>
            <a:pPr lvl="0">
              <a:buFont typeface="+mj-lt"/>
              <a:buAutoNum type="arabicPeriod"/>
            </a:pPr>
            <a:r>
              <a:rPr lang="hu-HU" b="1" i="1" dirty="0"/>
              <a:t>fázis Elemző, marketingkutatás megvalósítása</a:t>
            </a:r>
            <a:r>
              <a:rPr lang="hu-HU" b="1" dirty="0"/>
              <a:t> </a:t>
            </a:r>
            <a:r>
              <a:rPr lang="hu-HU" dirty="0"/>
              <a:t>					kutatási terv elkészítése, (erőforrások megerősítése, szerepek vizsgálata, 	mechanizmusok, folyamatok értékelése) kutatási jelentés (válaszok az érintetti 	kör szegmentálására, előnyük és korlátok elemzése, versenymagatartás, stb.)</a:t>
            </a:r>
          </a:p>
          <a:p>
            <a:pPr lvl="0">
              <a:buFont typeface="+mj-lt"/>
              <a:buAutoNum type="arabicPeriod"/>
            </a:pPr>
            <a:r>
              <a:rPr lang="hu-HU" b="1" i="1" dirty="0"/>
              <a:t>fázis Marketingstratégia megalkotása, 		</a:t>
            </a:r>
          </a:p>
          <a:p>
            <a:pPr marL="0" lvl="0" indent="0">
              <a:buNone/>
            </a:pPr>
            <a:r>
              <a:rPr lang="hu-HU" b="1" i="1" dirty="0"/>
              <a:t>	</a:t>
            </a:r>
            <a:r>
              <a:rPr lang="hu-HU" dirty="0"/>
              <a:t>célcsoport meghatározás és magatartás, módszerek meghatározása, program-,	erőforrás, büdzsé, beavatkozási-mix, </a:t>
            </a:r>
          </a:p>
          <a:p>
            <a:pPr marL="0" lvl="0" indent="0">
              <a:buNone/>
            </a:pPr>
            <a:r>
              <a:rPr lang="hu-HU" b="1" i="1" dirty="0"/>
              <a:t>4. fázis	Beavatkozások tervezése </a:t>
            </a:r>
          </a:p>
          <a:p>
            <a:pPr marL="0" lvl="0" indent="0">
              <a:buNone/>
            </a:pPr>
            <a:r>
              <a:rPr lang="hu-HU" i="1" dirty="0"/>
              <a:t>	</a:t>
            </a:r>
            <a:r>
              <a:rPr lang="hu-HU" dirty="0"/>
              <a:t>részletes program, szolgáltatások, kezdeményezések, munkatársak képzése, 	részletes munkaterv, kommunikációs terv,</a:t>
            </a:r>
          </a:p>
          <a:p>
            <a:pPr marL="0" lvl="0" indent="0">
              <a:buNone/>
            </a:pPr>
            <a:r>
              <a:rPr lang="hu-HU" b="1" i="1" dirty="0"/>
              <a:t>5. fázis	Monitoring és értékelés tervezése</a:t>
            </a:r>
            <a:r>
              <a:rPr lang="hu-HU" dirty="0"/>
              <a:t>					</a:t>
            </a:r>
          </a:p>
          <a:p>
            <a:pPr marL="0" lvl="0" indent="0">
              <a:buNone/>
            </a:pPr>
            <a:r>
              <a:rPr lang="hu-HU" dirty="0"/>
              <a:t>	indikátorok meghatározása, monitoring módszerek, értékelési terv, </a:t>
            </a:r>
          </a:p>
          <a:p>
            <a:pPr marL="0" lvl="0" indent="0">
              <a:buNone/>
            </a:pPr>
            <a:r>
              <a:rPr lang="hu-HU" b="1" i="1" dirty="0"/>
              <a:t>6. fázis	Beavatkozások megvalósítása és értékelése</a:t>
            </a:r>
            <a:r>
              <a:rPr lang="hu-HU" dirty="0"/>
              <a:t>					intézkedések megvalósítása, visszacsatolás partnerekhez, </a:t>
            </a:r>
            <a:r>
              <a:rPr lang="hu-HU" dirty="0" err="1"/>
              <a:t>stakeholderekhez</a:t>
            </a:r>
            <a:r>
              <a:rPr lang="hu-HU" dirty="0"/>
              <a:t>, 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19336" y="620688"/>
            <a:ext cx="12072664" cy="432049"/>
          </a:xfrm>
        </p:spPr>
        <p:txBody>
          <a:bodyPr/>
          <a:lstStyle/>
          <a:p>
            <a:r>
              <a:rPr lang="hu-HU" sz="2400" dirty="0"/>
              <a:t>Társadalmi marketing hat-fázisos megközelítése (</a:t>
            </a:r>
            <a:r>
              <a:rPr lang="hu-HU" sz="2400" dirty="0" err="1"/>
              <a:t>Social</a:t>
            </a:r>
            <a:r>
              <a:rPr lang="hu-HU" sz="2400" dirty="0"/>
              <a:t> Marketing </a:t>
            </a:r>
            <a:r>
              <a:rPr lang="hu-HU" sz="2400" dirty="0" err="1"/>
              <a:t>CDCynergy</a:t>
            </a:r>
            <a:r>
              <a:rPr lang="hu-HU" sz="24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19219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255575" y="761094"/>
            <a:ext cx="10972800" cy="580926"/>
          </a:xfrm>
        </p:spPr>
        <p:txBody>
          <a:bodyPr/>
          <a:lstStyle/>
          <a:p>
            <a:r>
              <a:rPr lang="hu-HU" dirty="0"/>
              <a:t>Példa 1. Turisztikai desztináció-menedzsment</a:t>
            </a:r>
          </a:p>
        </p:txBody>
      </p:sp>
      <p:sp>
        <p:nvSpPr>
          <p:cNvPr id="4" name="Ellipszis 3"/>
          <p:cNvSpPr/>
          <p:nvPr/>
        </p:nvSpPr>
        <p:spPr>
          <a:xfrm>
            <a:off x="2699395" y="1844824"/>
            <a:ext cx="1295400" cy="10080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u-HU" sz="11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HOTELEK</a:t>
            </a:r>
          </a:p>
        </p:txBody>
      </p:sp>
      <p:sp>
        <p:nvSpPr>
          <p:cNvPr id="5" name="Ellipszis 4"/>
          <p:cNvSpPr/>
          <p:nvPr/>
        </p:nvSpPr>
        <p:spPr>
          <a:xfrm>
            <a:off x="1691283" y="2636912"/>
            <a:ext cx="1224136" cy="10080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u-HU" sz="11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Utazási iroda</a:t>
            </a:r>
          </a:p>
        </p:txBody>
      </p:sp>
      <p:sp>
        <p:nvSpPr>
          <p:cNvPr id="6" name="Ellipszis 5"/>
          <p:cNvSpPr/>
          <p:nvPr/>
        </p:nvSpPr>
        <p:spPr>
          <a:xfrm>
            <a:off x="4067547" y="1412776"/>
            <a:ext cx="1079500" cy="10080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u-HU" sz="11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Önkor-mányzat</a:t>
            </a:r>
          </a:p>
        </p:txBody>
      </p:sp>
      <p:sp>
        <p:nvSpPr>
          <p:cNvPr id="7" name="Ellipszis 6"/>
          <p:cNvSpPr/>
          <p:nvPr/>
        </p:nvSpPr>
        <p:spPr>
          <a:xfrm>
            <a:off x="1619275" y="3933056"/>
            <a:ext cx="1366837" cy="10080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u-HU" sz="11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TERMELŐK</a:t>
            </a:r>
          </a:p>
        </p:txBody>
      </p:sp>
      <p:sp>
        <p:nvSpPr>
          <p:cNvPr id="8" name="Ellipszis 7"/>
          <p:cNvSpPr/>
          <p:nvPr/>
        </p:nvSpPr>
        <p:spPr>
          <a:xfrm>
            <a:off x="5363691" y="1484784"/>
            <a:ext cx="1081087" cy="10080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u-HU" sz="11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Vendég-látók</a:t>
            </a:r>
          </a:p>
        </p:txBody>
      </p:sp>
      <p:sp>
        <p:nvSpPr>
          <p:cNvPr id="9" name="Ellipszis 8"/>
          <p:cNvSpPr/>
          <p:nvPr/>
        </p:nvSpPr>
        <p:spPr>
          <a:xfrm>
            <a:off x="2699395" y="4869160"/>
            <a:ext cx="1224533" cy="10080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u-HU" sz="11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Közlekedés, szállítás</a:t>
            </a:r>
          </a:p>
        </p:txBody>
      </p:sp>
      <p:sp>
        <p:nvSpPr>
          <p:cNvPr id="10" name="Lekerekített téglalap 9"/>
          <p:cNvSpPr/>
          <p:nvPr/>
        </p:nvSpPr>
        <p:spPr>
          <a:xfrm>
            <a:off x="3707507" y="2996952"/>
            <a:ext cx="2592288" cy="1440160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u-HU" sz="12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KOORDINÁCIÓ</a:t>
            </a:r>
          </a:p>
          <a:p>
            <a:pPr algn="ctr">
              <a:defRPr/>
            </a:pPr>
            <a:endParaRPr lang="hu-HU" sz="1200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algn="ctr">
              <a:defRPr/>
            </a:pPr>
            <a:r>
              <a:rPr lang="hu-HU" sz="12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TDM</a:t>
            </a:r>
          </a:p>
          <a:p>
            <a:pPr algn="ctr">
              <a:defRPr/>
            </a:pPr>
            <a:endParaRPr lang="hu-HU" sz="1200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algn="ctr">
              <a:defRPr/>
            </a:pPr>
            <a:r>
              <a:rPr lang="hu-HU" sz="12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mint kompetencia-központ</a:t>
            </a:r>
          </a:p>
        </p:txBody>
      </p:sp>
      <p:cxnSp>
        <p:nvCxnSpPr>
          <p:cNvPr id="11" name="Egyenes összekötő nyíllal 10"/>
          <p:cNvCxnSpPr>
            <a:stCxn id="4" idx="2"/>
            <a:endCxn id="5" idx="0"/>
          </p:cNvCxnSpPr>
          <p:nvPr/>
        </p:nvCxnSpPr>
        <p:spPr>
          <a:xfrm rot="10800000" flipV="1">
            <a:off x="2303351" y="2348856"/>
            <a:ext cx="396044" cy="288056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>
            <a:stCxn id="5" idx="4"/>
            <a:endCxn id="7" idx="0"/>
          </p:cNvCxnSpPr>
          <p:nvPr/>
        </p:nvCxnSpPr>
        <p:spPr>
          <a:xfrm rot="5400000">
            <a:off x="2158983" y="3788687"/>
            <a:ext cx="288081" cy="657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>
            <a:stCxn id="6" idx="7"/>
            <a:endCxn id="8" idx="1"/>
          </p:cNvCxnSpPr>
          <p:nvPr/>
        </p:nvCxnSpPr>
        <p:spPr>
          <a:xfrm rot="16200000" flipH="1">
            <a:off x="5219481" y="1329880"/>
            <a:ext cx="72008" cy="533055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>
            <a:stCxn id="4" idx="0"/>
            <a:endCxn id="6" idx="1"/>
          </p:cNvCxnSpPr>
          <p:nvPr/>
        </p:nvCxnSpPr>
        <p:spPr>
          <a:xfrm rot="5400000" flipH="1" flipV="1">
            <a:off x="3644155" y="1263344"/>
            <a:ext cx="284421" cy="878541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>
            <a:stCxn id="16" idx="2"/>
            <a:endCxn id="9" idx="6"/>
          </p:cNvCxnSpPr>
          <p:nvPr/>
        </p:nvCxnSpPr>
        <p:spPr>
          <a:xfrm rot="10800000">
            <a:off x="3923929" y="5373191"/>
            <a:ext cx="287635" cy="216024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zis 15"/>
          <p:cNvSpPr/>
          <p:nvPr/>
        </p:nvSpPr>
        <p:spPr>
          <a:xfrm>
            <a:off x="4211563" y="5085184"/>
            <a:ext cx="1152525" cy="10080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u-HU" sz="11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Oktatási</a:t>
            </a:r>
          </a:p>
          <a:p>
            <a:pPr algn="ctr">
              <a:defRPr/>
            </a:pPr>
            <a:r>
              <a:rPr lang="hu-HU" sz="11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kutatási intézmény</a:t>
            </a:r>
          </a:p>
        </p:txBody>
      </p:sp>
      <p:sp>
        <p:nvSpPr>
          <p:cNvPr id="17" name="Ellipszis 16"/>
          <p:cNvSpPr/>
          <p:nvPr/>
        </p:nvSpPr>
        <p:spPr>
          <a:xfrm>
            <a:off x="5435699" y="4869160"/>
            <a:ext cx="1224533" cy="10080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u-HU" sz="11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Egyéb szolgáltatók</a:t>
            </a:r>
          </a:p>
        </p:txBody>
      </p:sp>
      <p:cxnSp>
        <p:nvCxnSpPr>
          <p:cNvPr id="18" name="Egyenes összekötő nyíllal 17"/>
          <p:cNvCxnSpPr>
            <a:stCxn id="7" idx="5"/>
            <a:endCxn id="9" idx="1"/>
          </p:cNvCxnSpPr>
          <p:nvPr/>
        </p:nvCxnSpPr>
        <p:spPr>
          <a:xfrm rot="16200000" flipH="1">
            <a:off x="2720686" y="4858748"/>
            <a:ext cx="223295" cy="9278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zis 18"/>
          <p:cNvSpPr/>
          <p:nvPr/>
        </p:nvSpPr>
        <p:spPr>
          <a:xfrm>
            <a:off x="7019875" y="3140968"/>
            <a:ext cx="1152525" cy="10080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u-HU" sz="11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ATTRAK-CIÓ-GAZDA</a:t>
            </a:r>
          </a:p>
        </p:txBody>
      </p:sp>
      <p:sp>
        <p:nvSpPr>
          <p:cNvPr id="20" name="Ellipszis 19"/>
          <p:cNvSpPr/>
          <p:nvPr/>
        </p:nvSpPr>
        <p:spPr>
          <a:xfrm>
            <a:off x="6443811" y="2060848"/>
            <a:ext cx="1152525" cy="10080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u-HU" sz="11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Civil  szervezet</a:t>
            </a:r>
          </a:p>
        </p:txBody>
      </p:sp>
      <p:sp>
        <p:nvSpPr>
          <p:cNvPr id="21" name="Ellipszis 20"/>
          <p:cNvSpPr/>
          <p:nvPr/>
        </p:nvSpPr>
        <p:spPr>
          <a:xfrm>
            <a:off x="6587827" y="4293096"/>
            <a:ext cx="1224533" cy="10080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u-HU" sz="11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Rendezvény</a:t>
            </a:r>
          </a:p>
          <a:p>
            <a:pPr algn="ctr">
              <a:defRPr/>
            </a:pPr>
            <a:r>
              <a:rPr lang="hu-HU" sz="11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szervezők</a:t>
            </a:r>
          </a:p>
        </p:txBody>
      </p:sp>
      <p:cxnSp>
        <p:nvCxnSpPr>
          <p:cNvPr id="22" name="Egyenes összekötő nyíllal 21"/>
          <p:cNvCxnSpPr>
            <a:stCxn id="8" idx="6"/>
            <a:endCxn id="20" idx="0"/>
          </p:cNvCxnSpPr>
          <p:nvPr/>
        </p:nvCxnSpPr>
        <p:spPr>
          <a:xfrm>
            <a:off x="6444778" y="1988816"/>
            <a:ext cx="575296" cy="7203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>
            <a:stCxn id="20" idx="5"/>
            <a:endCxn id="19" idx="0"/>
          </p:cNvCxnSpPr>
          <p:nvPr/>
        </p:nvCxnSpPr>
        <p:spPr>
          <a:xfrm rot="16200000" flipH="1">
            <a:off x="7402003" y="2946832"/>
            <a:ext cx="219685" cy="16858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>
            <a:stCxn id="19" idx="4"/>
          </p:cNvCxnSpPr>
          <p:nvPr/>
        </p:nvCxnSpPr>
        <p:spPr>
          <a:xfrm rot="5400000">
            <a:off x="7451998" y="4220964"/>
            <a:ext cx="216074" cy="7220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>
            <a:stCxn id="17" idx="7"/>
            <a:endCxn id="21" idx="3"/>
          </p:cNvCxnSpPr>
          <p:nvPr/>
        </p:nvCxnSpPr>
        <p:spPr>
          <a:xfrm rot="16200000" flipH="1">
            <a:off x="6555657" y="4942033"/>
            <a:ext cx="136744" cy="28625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>
            <a:stCxn id="16" idx="6"/>
            <a:endCxn id="17" idx="3"/>
          </p:cNvCxnSpPr>
          <p:nvPr/>
        </p:nvCxnSpPr>
        <p:spPr>
          <a:xfrm>
            <a:off x="5364088" y="5589215"/>
            <a:ext cx="250940" cy="14038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/>
          <p:cNvCxnSpPr/>
          <p:nvPr/>
        </p:nvCxnSpPr>
        <p:spPr>
          <a:xfrm rot="16200000" flipH="1">
            <a:off x="3609949" y="2806478"/>
            <a:ext cx="219685" cy="16858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/>
          <p:nvPr/>
        </p:nvCxnSpPr>
        <p:spPr>
          <a:xfrm rot="16200000" flipH="1">
            <a:off x="4427587" y="2636912"/>
            <a:ext cx="576064" cy="14401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/>
          <p:nvPr/>
        </p:nvCxnSpPr>
        <p:spPr>
          <a:xfrm>
            <a:off x="2915419" y="3212976"/>
            <a:ext cx="792088" cy="2160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nyíllal 29"/>
          <p:cNvCxnSpPr/>
          <p:nvPr/>
        </p:nvCxnSpPr>
        <p:spPr>
          <a:xfrm flipV="1">
            <a:off x="2987427" y="4005064"/>
            <a:ext cx="720080" cy="28803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nyíllal 30"/>
          <p:cNvCxnSpPr>
            <a:endCxn id="9" idx="0"/>
          </p:cNvCxnSpPr>
          <p:nvPr/>
        </p:nvCxnSpPr>
        <p:spPr>
          <a:xfrm rot="5400000">
            <a:off x="3293561" y="4383206"/>
            <a:ext cx="504056" cy="46785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>
            <a:endCxn id="16" idx="0"/>
          </p:cNvCxnSpPr>
          <p:nvPr/>
        </p:nvCxnSpPr>
        <p:spPr>
          <a:xfrm rot="16200000" flipH="1">
            <a:off x="4463692" y="4761050"/>
            <a:ext cx="648070" cy="19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>
            <a:endCxn id="17" idx="1"/>
          </p:cNvCxnSpPr>
          <p:nvPr/>
        </p:nvCxnSpPr>
        <p:spPr>
          <a:xfrm rot="16200000" flipH="1">
            <a:off x="5271530" y="4673288"/>
            <a:ext cx="579675" cy="10732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nyíllal 33"/>
          <p:cNvCxnSpPr>
            <a:endCxn id="21" idx="1"/>
          </p:cNvCxnSpPr>
          <p:nvPr/>
        </p:nvCxnSpPr>
        <p:spPr>
          <a:xfrm>
            <a:off x="6227787" y="4293096"/>
            <a:ext cx="539369" cy="14762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nyíllal 34"/>
          <p:cNvCxnSpPr>
            <a:stCxn id="8" idx="4"/>
          </p:cNvCxnSpPr>
          <p:nvPr/>
        </p:nvCxnSpPr>
        <p:spPr>
          <a:xfrm rot="5400000">
            <a:off x="5489922" y="2582640"/>
            <a:ext cx="504107" cy="32452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>
            <a:endCxn id="20" idx="3"/>
          </p:cNvCxnSpPr>
          <p:nvPr/>
        </p:nvCxnSpPr>
        <p:spPr>
          <a:xfrm flipV="1">
            <a:off x="6227787" y="2921283"/>
            <a:ext cx="384807" cy="14767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nyíllal 36"/>
          <p:cNvCxnSpPr>
            <a:stCxn id="10" idx="3"/>
            <a:endCxn id="19" idx="2"/>
          </p:cNvCxnSpPr>
          <p:nvPr/>
        </p:nvCxnSpPr>
        <p:spPr>
          <a:xfrm flipV="1">
            <a:off x="6299795" y="3644999"/>
            <a:ext cx="720080" cy="7203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626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753616" y="723838"/>
            <a:ext cx="10972800" cy="580926"/>
          </a:xfrm>
        </p:spPr>
        <p:txBody>
          <a:bodyPr/>
          <a:lstStyle/>
          <a:p>
            <a:r>
              <a:rPr lang="hu-HU" dirty="0"/>
              <a:t>Példa 2. Belváros </a:t>
            </a:r>
            <a:r>
              <a:rPr lang="hu-HU" dirty="0" err="1"/>
              <a:t>revitalizálása</a:t>
            </a:r>
            <a:r>
              <a:rPr lang="hu-HU" dirty="0"/>
              <a:t> program </a:t>
            </a:r>
          </a:p>
        </p:txBody>
      </p:sp>
      <p:sp>
        <p:nvSpPr>
          <p:cNvPr id="4" name="Ellipszis 3"/>
          <p:cNvSpPr/>
          <p:nvPr/>
        </p:nvSpPr>
        <p:spPr>
          <a:xfrm>
            <a:off x="2135560" y="1556792"/>
            <a:ext cx="1944216" cy="108012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solidFill>
                  <a:schemeClr val="tx2">
                    <a:lumMod val="75000"/>
                  </a:schemeClr>
                </a:solidFill>
              </a:rPr>
              <a:t>Önkormányzat </a:t>
            </a:r>
            <a:r>
              <a:rPr lang="hu-HU" sz="1500" dirty="0" err="1">
                <a:solidFill>
                  <a:schemeClr val="tx2">
                    <a:lumMod val="75000"/>
                  </a:schemeClr>
                </a:solidFill>
              </a:rPr>
              <a:t>Polg.Hivatal</a:t>
            </a:r>
            <a:endParaRPr lang="hu-HU" sz="1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1199456" y="2492896"/>
            <a:ext cx="1944216" cy="108012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2">
                    <a:lumMod val="75000"/>
                  </a:schemeClr>
                </a:solidFill>
              </a:rPr>
              <a:t>City-Partner</a:t>
            </a:r>
          </a:p>
        </p:txBody>
      </p:sp>
      <p:sp>
        <p:nvSpPr>
          <p:cNvPr id="6" name="Ellipszis 5"/>
          <p:cNvSpPr/>
          <p:nvPr/>
        </p:nvSpPr>
        <p:spPr>
          <a:xfrm>
            <a:off x="7608168" y="2204864"/>
            <a:ext cx="1944216" cy="108012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2">
                    <a:lumMod val="75000"/>
                  </a:schemeClr>
                </a:solidFill>
              </a:rPr>
              <a:t>Marketing-szolgáltatók, média</a:t>
            </a:r>
          </a:p>
        </p:txBody>
      </p:sp>
      <p:sp>
        <p:nvSpPr>
          <p:cNvPr id="7" name="Ellipszis 6"/>
          <p:cNvSpPr/>
          <p:nvPr/>
        </p:nvSpPr>
        <p:spPr>
          <a:xfrm>
            <a:off x="1487488" y="3573016"/>
            <a:ext cx="1944216" cy="108012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2">
                    <a:lumMod val="75000"/>
                  </a:schemeClr>
                </a:solidFill>
              </a:rPr>
              <a:t>Termelő-, szolgáltató vállalkozások</a:t>
            </a:r>
          </a:p>
        </p:txBody>
      </p:sp>
      <p:sp>
        <p:nvSpPr>
          <p:cNvPr id="8" name="Ellipszis 7"/>
          <p:cNvSpPr/>
          <p:nvPr/>
        </p:nvSpPr>
        <p:spPr>
          <a:xfrm>
            <a:off x="4079776" y="1412776"/>
            <a:ext cx="1944216" cy="108012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2">
                    <a:lumMod val="75000"/>
                  </a:schemeClr>
                </a:solidFill>
              </a:rPr>
              <a:t>Fejlesztő cégek</a:t>
            </a:r>
          </a:p>
        </p:txBody>
      </p:sp>
      <p:sp>
        <p:nvSpPr>
          <p:cNvPr id="9" name="Ellipszis 8"/>
          <p:cNvSpPr/>
          <p:nvPr/>
        </p:nvSpPr>
        <p:spPr>
          <a:xfrm>
            <a:off x="6023992" y="1556792"/>
            <a:ext cx="1944216" cy="108012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chemeClr val="tx2">
                    <a:lumMod val="75000"/>
                  </a:schemeClr>
                </a:solidFill>
              </a:rPr>
              <a:t>Kormányzati hivatalok, szervek</a:t>
            </a:r>
          </a:p>
        </p:txBody>
      </p:sp>
      <p:sp>
        <p:nvSpPr>
          <p:cNvPr id="10" name="Ellipszis 9"/>
          <p:cNvSpPr/>
          <p:nvPr/>
        </p:nvSpPr>
        <p:spPr>
          <a:xfrm>
            <a:off x="7680176" y="3284984"/>
            <a:ext cx="1944216" cy="108012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2">
                    <a:lumMod val="75000"/>
                  </a:schemeClr>
                </a:solidFill>
              </a:rPr>
              <a:t>Belváros lakossága képviselői</a:t>
            </a:r>
          </a:p>
        </p:txBody>
      </p:sp>
      <p:sp>
        <p:nvSpPr>
          <p:cNvPr id="11" name="Ellipszis 10"/>
          <p:cNvSpPr/>
          <p:nvPr/>
        </p:nvSpPr>
        <p:spPr>
          <a:xfrm>
            <a:off x="7392144" y="4365104"/>
            <a:ext cx="1944216" cy="108012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2">
                    <a:lumMod val="75000"/>
                  </a:schemeClr>
                </a:solidFill>
              </a:rPr>
              <a:t>Oktatási- tudományos intézmények</a:t>
            </a:r>
          </a:p>
        </p:txBody>
      </p:sp>
      <p:sp>
        <p:nvSpPr>
          <p:cNvPr id="12" name="Ellipszis 11"/>
          <p:cNvSpPr/>
          <p:nvPr/>
        </p:nvSpPr>
        <p:spPr>
          <a:xfrm>
            <a:off x="5879976" y="5013176"/>
            <a:ext cx="1944216" cy="108012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2">
                    <a:lumMod val="75000"/>
                  </a:schemeClr>
                </a:solidFill>
              </a:rPr>
              <a:t>Kulturális-sport szervezetek</a:t>
            </a:r>
          </a:p>
        </p:txBody>
      </p:sp>
      <p:sp>
        <p:nvSpPr>
          <p:cNvPr id="13" name="Lekerekített téglalap 15"/>
          <p:cNvSpPr/>
          <p:nvPr/>
        </p:nvSpPr>
        <p:spPr>
          <a:xfrm>
            <a:off x="4295800" y="2924944"/>
            <a:ext cx="2664296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2">
                    <a:lumMod val="75000"/>
                  </a:schemeClr>
                </a:solidFill>
              </a:rPr>
              <a:t>City </a:t>
            </a:r>
          </a:p>
          <a:p>
            <a:pPr algn="ctr"/>
            <a:r>
              <a:rPr lang="hu-HU" b="1" dirty="0">
                <a:solidFill>
                  <a:schemeClr val="tx2">
                    <a:lumMod val="75000"/>
                  </a:schemeClr>
                </a:solidFill>
              </a:rPr>
              <a:t>kompetencia-központ</a:t>
            </a:r>
          </a:p>
        </p:txBody>
      </p:sp>
      <p:cxnSp>
        <p:nvCxnSpPr>
          <p:cNvPr id="14" name="Egyenes összekötő 13"/>
          <p:cNvCxnSpPr>
            <a:stCxn id="5" idx="6"/>
            <a:endCxn id="13" idx="1"/>
          </p:cNvCxnSpPr>
          <p:nvPr/>
        </p:nvCxnSpPr>
        <p:spPr>
          <a:xfrm>
            <a:off x="3143672" y="3032956"/>
            <a:ext cx="1152128" cy="4680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>
            <a:stCxn id="4" idx="5"/>
            <a:endCxn id="13" idx="1"/>
          </p:cNvCxnSpPr>
          <p:nvPr/>
        </p:nvCxnSpPr>
        <p:spPr>
          <a:xfrm>
            <a:off x="3795052" y="2478732"/>
            <a:ext cx="500748" cy="1022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>
            <a:stCxn id="8" idx="4"/>
            <a:endCxn id="13" idx="0"/>
          </p:cNvCxnSpPr>
          <p:nvPr/>
        </p:nvCxnSpPr>
        <p:spPr>
          <a:xfrm>
            <a:off x="5051884" y="2492896"/>
            <a:ext cx="57606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>
            <a:stCxn id="9" idx="3"/>
            <a:endCxn id="13" idx="0"/>
          </p:cNvCxnSpPr>
          <p:nvPr/>
        </p:nvCxnSpPr>
        <p:spPr>
          <a:xfrm flipH="1">
            <a:off x="5627948" y="2478732"/>
            <a:ext cx="680768" cy="446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>
            <a:stCxn id="6" idx="2"/>
            <a:endCxn id="13" idx="3"/>
          </p:cNvCxnSpPr>
          <p:nvPr/>
        </p:nvCxnSpPr>
        <p:spPr>
          <a:xfrm flipH="1">
            <a:off x="6960096" y="2744924"/>
            <a:ext cx="648072" cy="756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>
            <a:stCxn id="10" idx="1"/>
            <a:endCxn id="13" idx="3"/>
          </p:cNvCxnSpPr>
          <p:nvPr/>
        </p:nvCxnSpPr>
        <p:spPr>
          <a:xfrm flipH="1">
            <a:off x="6960096" y="3443164"/>
            <a:ext cx="1004804" cy="57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>
            <a:stCxn id="11" idx="1"/>
            <a:endCxn id="13" idx="3"/>
          </p:cNvCxnSpPr>
          <p:nvPr/>
        </p:nvCxnSpPr>
        <p:spPr>
          <a:xfrm flipH="1" flipV="1">
            <a:off x="6960096" y="3501008"/>
            <a:ext cx="716772" cy="1022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>
            <a:stCxn id="13" idx="2"/>
            <a:endCxn id="12" idx="0"/>
          </p:cNvCxnSpPr>
          <p:nvPr/>
        </p:nvCxnSpPr>
        <p:spPr>
          <a:xfrm>
            <a:off x="5627948" y="4077072"/>
            <a:ext cx="1224136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>
            <a:stCxn id="13" idx="1"/>
            <a:endCxn id="7" idx="6"/>
          </p:cNvCxnSpPr>
          <p:nvPr/>
        </p:nvCxnSpPr>
        <p:spPr>
          <a:xfrm flipH="1">
            <a:off x="3431704" y="3501008"/>
            <a:ext cx="864096" cy="612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zis 22"/>
          <p:cNvSpPr/>
          <p:nvPr/>
        </p:nvSpPr>
        <p:spPr>
          <a:xfrm>
            <a:off x="2135560" y="4581128"/>
            <a:ext cx="1944216" cy="108012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chemeClr val="tx2">
                    <a:lumMod val="75000"/>
                  </a:schemeClr>
                </a:solidFill>
              </a:rPr>
              <a:t>Szakmai, civil szervezetek, együtt-működések</a:t>
            </a:r>
          </a:p>
        </p:txBody>
      </p:sp>
      <p:sp>
        <p:nvSpPr>
          <p:cNvPr id="24" name="Ellipszis 23"/>
          <p:cNvSpPr/>
          <p:nvPr/>
        </p:nvSpPr>
        <p:spPr>
          <a:xfrm>
            <a:off x="3935760" y="5013176"/>
            <a:ext cx="1944216" cy="108012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2">
                    <a:lumMod val="75000"/>
                  </a:schemeClr>
                </a:solidFill>
              </a:rPr>
              <a:t>…</a:t>
            </a:r>
          </a:p>
        </p:txBody>
      </p:sp>
      <p:cxnSp>
        <p:nvCxnSpPr>
          <p:cNvPr id="25" name="Egyenes összekötő 24"/>
          <p:cNvCxnSpPr>
            <a:stCxn id="13" idx="2"/>
            <a:endCxn id="24" idx="0"/>
          </p:cNvCxnSpPr>
          <p:nvPr/>
        </p:nvCxnSpPr>
        <p:spPr>
          <a:xfrm flipH="1">
            <a:off x="4907868" y="4077072"/>
            <a:ext cx="72008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>
            <a:stCxn id="13" idx="2"/>
            <a:endCxn id="23" idx="7"/>
          </p:cNvCxnSpPr>
          <p:nvPr/>
        </p:nvCxnSpPr>
        <p:spPr>
          <a:xfrm flipH="1">
            <a:off x="3795052" y="4077072"/>
            <a:ext cx="1832896" cy="662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219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695400" y="611732"/>
            <a:ext cx="10972800" cy="580926"/>
          </a:xfrm>
        </p:spPr>
        <p:txBody>
          <a:bodyPr/>
          <a:lstStyle/>
          <a:p>
            <a:r>
              <a:rPr lang="hu-HU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marketing változási, fejlődési irányai</a:t>
            </a:r>
            <a:endParaRPr lang="hu-HU" dirty="0"/>
          </a:p>
        </p:txBody>
      </p:sp>
      <p:sp>
        <p:nvSpPr>
          <p:cNvPr id="4" name="AutoShape 11"/>
          <p:cNvSpPr>
            <a:spLocks noChangeArrowheads="1"/>
          </p:cNvSpPr>
          <p:nvPr/>
        </p:nvSpPr>
        <p:spPr bwMode="auto">
          <a:xfrm>
            <a:off x="6456666" y="1988840"/>
            <a:ext cx="313241" cy="3314866"/>
          </a:xfrm>
          <a:prstGeom prst="downArrow">
            <a:avLst>
              <a:gd name="adj1" fmla="val 50000"/>
              <a:gd name="adj2" fmla="val 12241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083585" y="1231806"/>
            <a:ext cx="3384376" cy="7412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Tradicionális</a:t>
            </a:r>
            <a:r>
              <a:rPr lang="en-US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marketing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232842" y="1725527"/>
            <a:ext cx="2843089" cy="83491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 marketing </a:t>
            </a: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humán</a:t>
            </a:r>
            <a:r>
              <a:rPr lang="en-US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koncepciója</a:t>
            </a:r>
            <a:endParaRPr lang="hu-H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467961" y="1739230"/>
            <a:ext cx="2216231" cy="8318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Közintézmények marketingje</a:t>
            </a:r>
            <a:endParaRPr lang="hu-H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459952" y="2674028"/>
            <a:ext cx="2232248" cy="70680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Civil szervezetek marketingje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40496" y="2665299"/>
            <a:ext cx="2843089" cy="79905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 marketing </a:t>
            </a: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társadalmi felelőssége</a:t>
            </a:r>
            <a:endParaRPr lang="hu-H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7458785" y="3480623"/>
            <a:ext cx="2193081" cy="72008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Területek </a:t>
            </a:r>
            <a:r>
              <a:rPr lang="en-US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marketing</a:t>
            </a: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je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234154" y="3558851"/>
            <a:ext cx="2810719" cy="75698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Öko-tudatos</a:t>
            </a:r>
            <a:r>
              <a:rPr lang="en-US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marketing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983433" y="5248672"/>
            <a:ext cx="3721752" cy="70060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Marketing-deepening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elmélyítés</a:t>
            </a:r>
            <a:r>
              <a:rPr lang="en-US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1"/>
          <p:cNvSpPr>
            <a:spLocks noChangeArrowheads="1"/>
          </p:cNvSpPr>
          <p:nvPr/>
        </p:nvSpPr>
        <p:spPr bwMode="auto">
          <a:xfrm>
            <a:off x="6783239" y="5229200"/>
            <a:ext cx="3489225" cy="72008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Marketing- broadening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kiszélesítés)</a:t>
            </a:r>
            <a:endParaRPr lang="hu-H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4727849" y="1986342"/>
            <a:ext cx="313241" cy="3314866"/>
          </a:xfrm>
          <a:prstGeom prst="downArrow">
            <a:avLst>
              <a:gd name="adj1" fmla="val 50000"/>
              <a:gd name="adj2" fmla="val 12241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240496" y="4419396"/>
            <a:ext cx="2810719" cy="75698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Társadalmilag felelős marketing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Ellipszis 16"/>
          <p:cNvSpPr/>
          <p:nvPr/>
        </p:nvSpPr>
        <p:spPr>
          <a:xfrm>
            <a:off x="8473590" y="4122328"/>
            <a:ext cx="204971" cy="21869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Ellipszis 17"/>
          <p:cNvSpPr/>
          <p:nvPr/>
        </p:nvSpPr>
        <p:spPr>
          <a:xfrm>
            <a:off x="8473590" y="4272761"/>
            <a:ext cx="204971" cy="21869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Ellipszis 18"/>
          <p:cNvSpPr/>
          <p:nvPr/>
        </p:nvSpPr>
        <p:spPr>
          <a:xfrm>
            <a:off x="8473589" y="4454165"/>
            <a:ext cx="204971" cy="21869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7467961" y="4409331"/>
            <a:ext cx="2193081" cy="72008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Politikai </a:t>
            </a:r>
            <a:r>
              <a:rPr lang="en-US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marketing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4112504" y="5984440"/>
            <a:ext cx="379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Integrált társadalmi marketing modell</a:t>
            </a:r>
          </a:p>
        </p:txBody>
      </p:sp>
      <p:cxnSp>
        <p:nvCxnSpPr>
          <p:cNvPr id="21" name="Egyenes összekötő nyíllal 20"/>
          <p:cNvCxnSpPr>
            <a:stCxn id="12" idx="3"/>
          </p:cNvCxnSpPr>
          <p:nvPr/>
        </p:nvCxnSpPr>
        <p:spPr>
          <a:xfrm>
            <a:off x="4705185" y="5598976"/>
            <a:ext cx="958767" cy="385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>
            <a:stCxn id="13" idx="1"/>
          </p:cNvCxnSpPr>
          <p:nvPr/>
        </p:nvCxnSpPr>
        <p:spPr>
          <a:xfrm flipH="1">
            <a:off x="5775773" y="5589240"/>
            <a:ext cx="1007466" cy="432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668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35360" y="1772816"/>
            <a:ext cx="11247040" cy="4237931"/>
          </a:xfrm>
        </p:spPr>
        <p:txBody>
          <a:bodyPr/>
          <a:lstStyle/>
          <a:p>
            <a:pPr algn="just"/>
            <a:r>
              <a:rPr lang="hu-HU" dirty="0"/>
              <a:t>A szervezeti szintű nonprofit célú megoldások összegezhetők, integrálhatók komplex ügy/problémakezelő stratégiává, programmá. </a:t>
            </a:r>
          </a:p>
          <a:p>
            <a:pPr algn="just"/>
            <a:r>
              <a:rPr lang="hu-HU" dirty="0"/>
              <a:t>A marketing elméletében és gyakorlatában egyre inkább összefonódik, összesimul az üzleti és társadalmi marketing gyakorlata.(társadalmi felelősség nélkül nincs profittermelő versenyképesség.)</a:t>
            </a:r>
          </a:p>
          <a:p>
            <a:pPr algn="just"/>
            <a:r>
              <a:rPr lang="hu-HU" dirty="0"/>
              <a:t>A társadalmi problémák megoldásában új arányok jönnek létre az állam, a civil szféra és a vállalkozások között. (az állam rovására, de ehhez a szabályozásnak, szemléletnek új keretei kellenének)</a:t>
            </a:r>
          </a:p>
          <a:p>
            <a:pPr algn="just"/>
            <a:endParaRPr lang="hu-HU" dirty="0"/>
          </a:p>
          <a:p>
            <a:pPr algn="just"/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609600" y="764704"/>
            <a:ext cx="10972800" cy="580926"/>
          </a:xfrm>
        </p:spPr>
        <p:txBody>
          <a:bodyPr/>
          <a:lstStyle/>
          <a:p>
            <a:r>
              <a:rPr lang="hu-HU" dirty="0"/>
              <a:t>Következtetések, javaslatok </a:t>
            </a:r>
          </a:p>
        </p:txBody>
      </p:sp>
    </p:spTree>
    <p:extLst>
      <p:ext uri="{BB962C8B-B14F-4D97-AF65-F5344CB8AC3E}">
        <p14:creationId xmlns:p14="http://schemas.microsoft.com/office/powerpoint/2010/main" val="2788059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951" y="1052736"/>
            <a:ext cx="7998098" cy="44594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695710"/>
            <a:ext cx="10972800" cy="580926"/>
          </a:xfrm>
        </p:spPr>
        <p:txBody>
          <a:bodyPr>
            <a:noAutofit/>
          </a:bodyPr>
          <a:lstStyle/>
          <a:p>
            <a:pPr algn="ctr"/>
            <a:r>
              <a:rPr lang="hu-HU" sz="3600" dirty="0"/>
              <a:t>Köszönöm a figyelmet!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911424" y="1311416"/>
            <a:ext cx="10972800" cy="543303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hu-HU" dirty="0">
                <a:hlinkClick r:id="rId3"/>
              </a:rPr>
              <a:t>piskoti@uni-miskolc.hu</a:t>
            </a:r>
            <a:endParaRPr lang="hu-HU" dirty="0"/>
          </a:p>
          <a:p>
            <a:pPr marL="0" indent="0" algn="ctr">
              <a:buNone/>
            </a:pPr>
            <a:endParaRPr lang="hu-HU" dirty="0"/>
          </a:p>
        </p:txBody>
      </p:sp>
      <p:pic>
        <p:nvPicPr>
          <p:cNvPr id="2052" name="Picture 4" descr="Image result for marketingstratég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1806688"/>
            <a:ext cx="9571857" cy="406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712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/>
              <a:t>A tanulmány, a korreferátum témakörei</a:t>
            </a:r>
            <a:endParaRPr lang="hu-HU" sz="2800" b="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609600" y="1772816"/>
            <a:ext cx="10972800" cy="435334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3200" dirty="0"/>
              <a:t>A marketing változási, fejlődési irányai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3200" dirty="0"/>
              <a:t>A társadalmi marketing definíciói – értelmezési keretei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3200" dirty="0"/>
              <a:t>A társadalmi marketing modellje, folyamatai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3200" dirty="0"/>
              <a:t>Példák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3200" dirty="0"/>
              <a:t>Következtetések, javaslatok</a:t>
            </a:r>
          </a:p>
          <a:p>
            <a:pPr marL="457200" indent="-457200">
              <a:buFont typeface="+mj-lt"/>
              <a:buAutoNum type="arabicPeriod"/>
            </a:pP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712207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695400" y="611732"/>
            <a:ext cx="10972800" cy="580926"/>
          </a:xfrm>
        </p:spPr>
        <p:txBody>
          <a:bodyPr/>
          <a:lstStyle/>
          <a:p>
            <a:r>
              <a:rPr lang="hu-HU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marketing változási, fejlődési irányai</a:t>
            </a:r>
            <a:endParaRPr lang="hu-HU" dirty="0"/>
          </a:p>
        </p:txBody>
      </p:sp>
      <p:sp>
        <p:nvSpPr>
          <p:cNvPr id="4" name="AutoShape 11"/>
          <p:cNvSpPr>
            <a:spLocks noChangeArrowheads="1"/>
          </p:cNvSpPr>
          <p:nvPr/>
        </p:nvSpPr>
        <p:spPr bwMode="auto">
          <a:xfrm>
            <a:off x="6456666" y="1988840"/>
            <a:ext cx="313241" cy="3314866"/>
          </a:xfrm>
          <a:prstGeom prst="downArrow">
            <a:avLst>
              <a:gd name="adj1" fmla="val 50000"/>
              <a:gd name="adj2" fmla="val 12241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083585" y="1231806"/>
            <a:ext cx="3384376" cy="7412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Tradicionális</a:t>
            </a:r>
            <a:r>
              <a:rPr lang="en-US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marketing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232842" y="1725527"/>
            <a:ext cx="2843089" cy="83491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 marketing </a:t>
            </a: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humán</a:t>
            </a:r>
            <a:r>
              <a:rPr lang="en-US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koncepciója</a:t>
            </a:r>
            <a:endParaRPr lang="hu-H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467961" y="1739230"/>
            <a:ext cx="2216231" cy="8318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Közintézmények marketingje</a:t>
            </a:r>
            <a:endParaRPr lang="hu-H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459952" y="2674028"/>
            <a:ext cx="2232248" cy="70680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Civil szervezetek marketingje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40496" y="2665299"/>
            <a:ext cx="2843089" cy="79905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 marketing </a:t>
            </a: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társadalmi felelőssége</a:t>
            </a:r>
            <a:endParaRPr lang="hu-H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7458785" y="3480623"/>
            <a:ext cx="2193081" cy="72008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Területek </a:t>
            </a:r>
            <a:r>
              <a:rPr lang="en-US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marketing</a:t>
            </a: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je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234154" y="3558851"/>
            <a:ext cx="2810719" cy="75698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Öko-tudatos</a:t>
            </a:r>
            <a:r>
              <a:rPr lang="en-US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marketing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2470529" y="5248672"/>
            <a:ext cx="2234655" cy="108012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Marketing-deepening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elmélyítés</a:t>
            </a:r>
            <a:r>
              <a:rPr lang="en-US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1"/>
          <p:cNvSpPr>
            <a:spLocks noChangeArrowheads="1"/>
          </p:cNvSpPr>
          <p:nvPr/>
        </p:nvSpPr>
        <p:spPr bwMode="auto">
          <a:xfrm>
            <a:off x="6783239" y="5229200"/>
            <a:ext cx="2121073" cy="108012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Marketing- broadening</a:t>
            </a:r>
            <a:endParaRPr lang="en-US" sz="200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hu-HU" sz="200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kiszélesítés)</a:t>
            </a:r>
            <a:endParaRPr lang="hu-H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4727849" y="1986342"/>
            <a:ext cx="313241" cy="3314866"/>
          </a:xfrm>
          <a:prstGeom prst="downArrow">
            <a:avLst>
              <a:gd name="adj1" fmla="val 50000"/>
              <a:gd name="adj2" fmla="val 12241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240496" y="4419396"/>
            <a:ext cx="2810719" cy="75698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Társadalmilag felelős marketing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Ellipszis 16"/>
          <p:cNvSpPr/>
          <p:nvPr/>
        </p:nvSpPr>
        <p:spPr>
          <a:xfrm>
            <a:off x="8473590" y="4122328"/>
            <a:ext cx="204971" cy="21869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Ellipszis 17"/>
          <p:cNvSpPr/>
          <p:nvPr/>
        </p:nvSpPr>
        <p:spPr>
          <a:xfrm>
            <a:off x="8473590" y="4272761"/>
            <a:ext cx="204971" cy="21869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Ellipszis 18"/>
          <p:cNvSpPr/>
          <p:nvPr/>
        </p:nvSpPr>
        <p:spPr>
          <a:xfrm>
            <a:off x="8473589" y="4454165"/>
            <a:ext cx="204971" cy="21869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7467961" y="4409331"/>
            <a:ext cx="2193081" cy="72008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Politikai </a:t>
            </a:r>
            <a:r>
              <a:rPr lang="en-US" sz="20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marketing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Egyenes összekötő nyíllal 21"/>
          <p:cNvCxnSpPr/>
          <p:nvPr/>
        </p:nvCxnSpPr>
        <p:spPr>
          <a:xfrm>
            <a:off x="5157985" y="5708258"/>
            <a:ext cx="128534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zövegdoboz 22"/>
          <p:cNvSpPr txBox="1"/>
          <p:nvPr/>
        </p:nvSpPr>
        <p:spPr>
          <a:xfrm>
            <a:off x="5548025" y="5116302"/>
            <a:ext cx="505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11784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5440" y="404664"/>
            <a:ext cx="10972800" cy="641936"/>
          </a:xfrm>
        </p:spPr>
        <p:txBody>
          <a:bodyPr/>
          <a:lstStyle/>
          <a:p>
            <a:pPr algn="ctr"/>
            <a:r>
              <a:rPr lang="hu-HU" sz="2800" dirty="0"/>
              <a:t>TÁRSADALMI MARKETING definíciói …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3352" y="980728"/>
            <a:ext cx="11175032" cy="5377973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hu-HU" sz="2000" dirty="0"/>
              <a:t>Kotler és Zaltman (1971) használta először a </a:t>
            </a:r>
            <a:r>
              <a:rPr lang="hu-HU" sz="2000" b="1" dirty="0"/>
              <a:t>társadalmi, szociális megoldások elfogadtatására irányuló marketing programok </a:t>
            </a:r>
            <a:r>
              <a:rPr lang="hu-HU" sz="2000" dirty="0"/>
              <a:t>tervezésére, realizálására,</a:t>
            </a:r>
          </a:p>
          <a:p>
            <a:pPr algn="just"/>
            <a:r>
              <a:rPr lang="hu-HU" sz="2000" dirty="0"/>
              <a:t>„A társadalmi marketing a marketing alkalmazása egy célcsoport befolyásolására annak érdekében, hogy önszántukból fogadjanak el, utasítsanak el, változtassanak meg vagy hagyjanak abba egyes problematikus viselkedéseket, ezáltal szolgálva az </a:t>
            </a:r>
            <a:r>
              <a:rPr lang="hu-HU" sz="2000" i="1" dirty="0"/>
              <a:t>egyének, csoportok vagy a társadalom </a:t>
            </a:r>
            <a:r>
              <a:rPr lang="hu-HU" sz="2000" dirty="0"/>
              <a:t>egészének javát.” (Dinya et.al.2004.85.o)</a:t>
            </a:r>
          </a:p>
          <a:p>
            <a:pPr algn="just"/>
            <a:r>
              <a:rPr lang="hu-HU" sz="2000" dirty="0"/>
              <a:t>Mit is kell tennie a társadalmi marketingnek? </a:t>
            </a:r>
            <a:r>
              <a:rPr lang="hu-HU" sz="2000" b="1" dirty="0"/>
              <a:t>Magatartási, viselkedési módokat, formákat a jó érdekében megváltoztatni</a:t>
            </a:r>
            <a:r>
              <a:rPr lang="hu-HU" sz="2000" dirty="0"/>
              <a:t>.   A társadalmi marketingnek az a célja, hogy konstruktív megoldásokat fejlesszen ki a kívánt magatartásváltozás érdekében, tegye világossá a célcsoportoknak, hogy az új magatartás haszna nagyobb a magatartásváltozás fáradságánál.  </a:t>
            </a:r>
          </a:p>
          <a:p>
            <a:pPr algn="just"/>
            <a:r>
              <a:rPr lang="hu-HU" sz="2000" dirty="0"/>
              <a:t>Szervezetek, intézmények </a:t>
            </a:r>
            <a:r>
              <a:rPr lang="hu-HU" sz="2000" i="1" dirty="0"/>
              <a:t>(s azok együttműködésének (PI)) </a:t>
            </a:r>
            <a:r>
              <a:rPr lang="hu-HU" sz="2000" dirty="0"/>
              <a:t>marketingstratégiájának és marketingaktivitásainak tervezése, szervezése, megvalósítása és kontrollingja, melyek </a:t>
            </a:r>
            <a:r>
              <a:rPr lang="hu-HU" sz="2000" b="1" dirty="0"/>
              <a:t>közvetlenül vagy közvetetten társadalmi feladatok, problémák megoldására irányulnak</a:t>
            </a:r>
            <a:r>
              <a:rPr lang="hu-HU" sz="2000" dirty="0"/>
              <a:t>. (</a:t>
            </a:r>
            <a:r>
              <a:rPr lang="hu-HU" sz="2000" dirty="0" err="1"/>
              <a:t>Kotler</a:t>
            </a:r>
            <a:r>
              <a:rPr lang="hu-HU" sz="2000" dirty="0"/>
              <a:t>-Lee 2009) azaz</a:t>
            </a:r>
          </a:p>
          <a:p>
            <a:pPr algn="just"/>
            <a:r>
              <a:rPr lang="hu-HU" sz="2000" b="1" cap="all" dirty="0"/>
              <a:t>Társadalmi ügyek, problémák megoldására, kezelésére irányuló, az érintettek/stakeholderek (szervezetek és egyének) együttműködésére épülő, összehangolt, tudatosan tervezett stratégiai és operatív marketingaktivitás</a:t>
            </a:r>
            <a:r>
              <a:rPr lang="hu-HU" sz="2000" cap="all" dirty="0"/>
              <a:t>. </a:t>
            </a:r>
            <a:r>
              <a:rPr lang="hu-HU" sz="2000" dirty="0"/>
              <a:t>(Piskóti 2016)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069CA-9A54-48FB-91DD-8A73980874CE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3345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1424" y="398070"/>
            <a:ext cx="9525744" cy="634082"/>
          </a:xfrm>
        </p:spPr>
        <p:txBody>
          <a:bodyPr/>
          <a:lstStyle/>
          <a:p>
            <a:pPr algn="ctr"/>
            <a:r>
              <a:rPr lang="hu-HU" dirty="0"/>
              <a:t>A társadalmi marketing kettős megközelítés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9376" y="1032152"/>
            <a:ext cx="11305256" cy="5701358"/>
          </a:xfrm>
        </p:spPr>
        <p:txBody>
          <a:bodyPr>
            <a:normAutofit/>
          </a:bodyPr>
          <a:lstStyle/>
          <a:p>
            <a:pPr lvl="0"/>
            <a:r>
              <a:rPr lang="hu-HU" sz="2000" b="1" dirty="0"/>
              <a:t>Intézményorientált perspektíva</a:t>
            </a:r>
            <a:r>
              <a:rPr lang="hu-HU" sz="2000" dirty="0"/>
              <a:t>, amikor a szervezeti sajátosságokból indulunk ki a marketing kérdések tárgyalásában, így pl. </a:t>
            </a:r>
          </a:p>
          <a:p>
            <a:pPr lvl="1"/>
            <a:r>
              <a:rPr lang="hu-HU" dirty="0"/>
              <a:t>Közszolgáltató intézmények (vasút, posta, közüzemek, közösségi közlekedés) </a:t>
            </a:r>
          </a:p>
          <a:p>
            <a:pPr lvl="1"/>
            <a:r>
              <a:rPr lang="hu-HU" dirty="0"/>
              <a:t>Állami ill. államilag ellenőrzött (egészségügy., szociális szervezetek) </a:t>
            </a:r>
          </a:p>
          <a:p>
            <a:pPr lvl="1"/>
            <a:r>
              <a:rPr lang="hu-HU" dirty="0"/>
              <a:t>Politikai szervezetek, Kulturális és vallási intézmények, Alapítványok, Civil sz.</a:t>
            </a:r>
          </a:p>
          <a:p>
            <a:pPr lvl="0"/>
            <a:r>
              <a:rPr lang="hu-HU" sz="2000" b="1" dirty="0"/>
              <a:t>Problémaorientált perspektíva</a:t>
            </a:r>
            <a:r>
              <a:rPr lang="hu-HU" sz="2000" dirty="0"/>
              <a:t> esetén a megoldandó feladatokhoz rendelt tevékenység (sok szereplő, különböző tevékenységek stb.) marketingjéről van szó, azaz</a:t>
            </a:r>
          </a:p>
          <a:p>
            <a:pPr lvl="1"/>
            <a:r>
              <a:rPr lang="hu-HU" dirty="0"/>
              <a:t>Városok, térségek fejlesztése, lakóinak jóléte, területi marketing </a:t>
            </a:r>
          </a:p>
          <a:p>
            <a:pPr lvl="1"/>
            <a:r>
              <a:rPr lang="hu-HU" dirty="0"/>
              <a:t>Környezetvédelem problémái, Egészségmegóvás, rehabilitáció kérdései, </a:t>
            </a:r>
          </a:p>
          <a:p>
            <a:pPr lvl="1"/>
            <a:r>
              <a:rPr lang="hu-HU" dirty="0"/>
              <a:t>Munka világának humanizálása, Segélyezés problémái, </a:t>
            </a:r>
          </a:p>
          <a:p>
            <a:pPr lvl="1"/>
            <a:r>
              <a:rPr lang="hu-HU" dirty="0"/>
              <a:t>Szabadidő kérdései, Bűnözés csökkentése, megelőzése,</a:t>
            </a:r>
          </a:p>
          <a:p>
            <a:pPr lvl="1"/>
            <a:r>
              <a:rPr lang="hu-HU" dirty="0"/>
              <a:t>Oktatás és képzés fejlesztése</a:t>
            </a:r>
          </a:p>
          <a:p>
            <a:pPr lvl="1"/>
            <a:r>
              <a:rPr lang="hu-HU" dirty="0"/>
              <a:t>Kisebbségvédelem, </a:t>
            </a:r>
          </a:p>
          <a:p>
            <a:pPr lvl="1"/>
            <a:r>
              <a:rPr lang="hu-HU" dirty="0"/>
              <a:t>Kultúra és értékeinek védelme, fejlesztése.</a:t>
            </a:r>
          </a:p>
          <a:p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069CA-9A54-48FB-91DD-8A73980874CE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3163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églalap: lekerekített 104"/>
          <p:cNvSpPr/>
          <p:nvPr/>
        </p:nvSpPr>
        <p:spPr>
          <a:xfrm>
            <a:off x="131095" y="1088740"/>
            <a:ext cx="12060905" cy="5580620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0" name="Téglalap 59"/>
          <p:cNvSpPr/>
          <p:nvPr/>
        </p:nvSpPr>
        <p:spPr>
          <a:xfrm>
            <a:off x="9984432" y="84821"/>
            <a:ext cx="2088232" cy="535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653064" y="84821"/>
            <a:ext cx="10036696" cy="211831"/>
          </a:xfrm>
        </p:spPr>
        <p:txBody>
          <a:bodyPr/>
          <a:lstStyle/>
          <a:p>
            <a:pPr algn="ctr"/>
            <a:r>
              <a:rPr lang="hu-HU" sz="2000" dirty="0"/>
              <a:t>A társadalmi marketing értelmezése</a:t>
            </a:r>
          </a:p>
        </p:txBody>
      </p:sp>
      <p:sp>
        <p:nvSpPr>
          <p:cNvPr id="4" name="Ellipszis 3"/>
          <p:cNvSpPr/>
          <p:nvPr/>
        </p:nvSpPr>
        <p:spPr>
          <a:xfrm>
            <a:off x="119336" y="1907939"/>
            <a:ext cx="2592288" cy="331236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Társadalmi ügy, </a:t>
            </a:r>
          </a:p>
          <a:p>
            <a:pPr algn="ctr"/>
            <a:r>
              <a:rPr lang="hu-HU" dirty="0">
                <a:solidFill>
                  <a:schemeClr val="tx1"/>
                </a:solidFill>
              </a:rPr>
              <a:t>megoldandó probléma,</a:t>
            </a:r>
          </a:p>
          <a:p>
            <a:pPr algn="ctr"/>
            <a:r>
              <a:rPr lang="hu-HU" dirty="0">
                <a:solidFill>
                  <a:schemeClr val="tx1"/>
                </a:solidFill>
              </a:rPr>
              <a:t>mint elérendő</a:t>
            </a:r>
          </a:p>
          <a:p>
            <a:pPr algn="ctr"/>
            <a:r>
              <a:rPr lang="hu-HU" dirty="0">
                <a:solidFill>
                  <a:schemeClr val="tx1"/>
                </a:solidFill>
              </a:rPr>
              <a:t>CÉL</a:t>
            </a:r>
          </a:p>
        </p:txBody>
      </p:sp>
      <p:sp>
        <p:nvSpPr>
          <p:cNvPr id="5" name="Téglalap: lekerekített 4"/>
          <p:cNvSpPr/>
          <p:nvPr/>
        </p:nvSpPr>
        <p:spPr>
          <a:xfrm>
            <a:off x="9192344" y="764704"/>
            <a:ext cx="28803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Vállalkozások </a:t>
            </a:r>
          </a:p>
        </p:txBody>
      </p:sp>
      <p:sp>
        <p:nvSpPr>
          <p:cNvPr id="6" name="Téglalap: lekerekített 5"/>
          <p:cNvSpPr/>
          <p:nvPr/>
        </p:nvSpPr>
        <p:spPr>
          <a:xfrm>
            <a:off x="9192344" y="1700808"/>
            <a:ext cx="28803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Közhatalmi szervezetek (állam, önkormányzat…) </a:t>
            </a:r>
          </a:p>
        </p:txBody>
      </p:sp>
      <p:sp>
        <p:nvSpPr>
          <p:cNvPr id="7" name="Téglalap: lekerekített 6"/>
          <p:cNvSpPr/>
          <p:nvPr/>
        </p:nvSpPr>
        <p:spPr>
          <a:xfrm>
            <a:off x="9192344" y="2619332"/>
            <a:ext cx="28803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Közszolgáltató szervezetek</a:t>
            </a:r>
          </a:p>
          <a:p>
            <a:pPr algn="ctr"/>
            <a:r>
              <a:rPr lang="hu-HU" dirty="0">
                <a:solidFill>
                  <a:schemeClr val="tx1"/>
                </a:solidFill>
              </a:rPr>
              <a:t>(közüzem, közintézmény ..) </a:t>
            </a:r>
          </a:p>
        </p:txBody>
      </p:sp>
      <p:sp>
        <p:nvSpPr>
          <p:cNvPr id="8" name="Téglalap: lekerekített 7"/>
          <p:cNvSpPr/>
          <p:nvPr/>
        </p:nvSpPr>
        <p:spPr>
          <a:xfrm>
            <a:off x="9192344" y="3573016"/>
            <a:ext cx="28803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Civil szervezetek</a:t>
            </a:r>
          </a:p>
          <a:p>
            <a:pPr algn="ctr"/>
            <a:r>
              <a:rPr lang="hu-HU" dirty="0">
                <a:solidFill>
                  <a:schemeClr val="tx1"/>
                </a:solidFill>
              </a:rPr>
              <a:t>(alapítványok, egyesületek, közösségek) </a:t>
            </a:r>
          </a:p>
        </p:txBody>
      </p:sp>
      <p:sp>
        <p:nvSpPr>
          <p:cNvPr id="9" name="Téglalap: lekerekített 8"/>
          <p:cNvSpPr/>
          <p:nvPr/>
        </p:nvSpPr>
        <p:spPr>
          <a:xfrm>
            <a:off x="9192344" y="5445224"/>
            <a:ext cx="28803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Egyéb szervezetek</a:t>
            </a:r>
          </a:p>
          <a:p>
            <a:pPr algn="ctr"/>
            <a:r>
              <a:rPr lang="hu-HU" dirty="0">
                <a:solidFill>
                  <a:schemeClr val="tx1"/>
                </a:solidFill>
              </a:rPr>
              <a:t>(egyházak, stb.) </a:t>
            </a:r>
          </a:p>
        </p:txBody>
      </p:sp>
      <p:sp>
        <p:nvSpPr>
          <p:cNvPr id="10" name="Téglalap: lekerekített 9"/>
          <p:cNvSpPr/>
          <p:nvPr/>
        </p:nvSpPr>
        <p:spPr>
          <a:xfrm>
            <a:off x="9192344" y="4509120"/>
            <a:ext cx="28803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Politikai pártok </a:t>
            </a:r>
          </a:p>
        </p:txBody>
      </p:sp>
      <p:sp>
        <p:nvSpPr>
          <p:cNvPr id="11" name="Téglalap 10"/>
          <p:cNvSpPr/>
          <p:nvPr/>
        </p:nvSpPr>
        <p:spPr>
          <a:xfrm>
            <a:off x="6096000" y="764704"/>
            <a:ext cx="2736304" cy="3960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Business tevékenység</a:t>
            </a:r>
          </a:p>
        </p:txBody>
      </p:sp>
      <p:sp>
        <p:nvSpPr>
          <p:cNvPr id="12" name="Téglalap 11"/>
          <p:cNvSpPr/>
          <p:nvPr/>
        </p:nvSpPr>
        <p:spPr>
          <a:xfrm>
            <a:off x="6096000" y="1207552"/>
            <a:ext cx="2736304" cy="3960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Non-business tevékenység</a:t>
            </a:r>
          </a:p>
        </p:txBody>
      </p:sp>
      <p:sp>
        <p:nvSpPr>
          <p:cNvPr id="13" name="Téglalap 12"/>
          <p:cNvSpPr/>
          <p:nvPr/>
        </p:nvSpPr>
        <p:spPr>
          <a:xfrm>
            <a:off x="6096000" y="1711608"/>
            <a:ext cx="2736304" cy="3960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Business tevékenység</a:t>
            </a:r>
          </a:p>
        </p:txBody>
      </p:sp>
      <p:sp>
        <p:nvSpPr>
          <p:cNvPr id="14" name="Téglalap 13"/>
          <p:cNvSpPr/>
          <p:nvPr/>
        </p:nvSpPr>
        <p:spPr>
          <a:xfrm>
            <a:off x="6096000" y="2154456"/>
            <a:ext cx="2736304" cy="3960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Non-business tevékenység</a:t>
            </a:r>
          </a:p>
        </p:txBody>
      </p:sp>
      <p:sp>
        <p:nvSpPr>
          <p:cNvPr id="15" name="Téglalap 14"/>
          <p:cNvSpPr/>
          <p:nvPr/>
        </p:nvSpPr>
        <p:spPr>
          <a:xfrm>
            <a:off x="6096000" y="2672916"/>
            <a:ext cx="2736304" cy="3960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Business tevékenység</a:t>
            </a:r>
          </a:p>
        </p:txBody>
      </p:sp>
      <p:sp>
        <p:nvSpPr>
          <p:cNvPr id="16" name="Téglalap 15"/>
          <p:cNvSpPr/>
          <p:nvPr/>
        </p:nvSpPr>
        <p:spPr>
          <a:xfrm>
            <a:off x="6096000" y="3115764"/>
            <a:ext cx="2736304" cy="3960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Non-business tevékenység</a:t>
            </a:r>
          </a:p>
        </p:txBody>
      </p:sp>
      <p:sp>
        <p:nvSpPr>
          <p:cNvPr id="17" name="Téglalap 16"/>
          <p:cNvSpPr/>
          <p:nvPr/>
        </p:nvSpPr>
        <p:spPr>
          <a:xfrm>
            <a:off x="6096000" y="3609020"/>
            <a:ext cx="2736304" cy="3960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Business tevékenység</a:t>
            </a:r>
          </a:p>
        </p:txBody>
      </p:sp>
      <p:sp>
        <p:nvSpPr>
          <p:cNvPr id="18" name="Téglalap 17"/>
          <p:cNvSpPr/>
          <p:nvPr/>
        </p:nvSpPr>
        <p:spPr>
          <a:xfrm>
            <a:off x="6096000" y="4051868"/>
            <a:ext cx="2736304" cy="3960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Non-business tevékenység</a:t>
            </a:r>
          </a:p>
        </p:txBody>
      </p:sp>
      <p:sp>
        <p:nvSpPr>
          <p:cNvPr id="19" name="Téglalap 18"/>
          <p:cNvSpPr/>
          <p:nvPr/>
        </p:nvSpPr>
        <p:spPr>
          <a:xfrm>
            <a:off x="6096000" y="4519920"/>
            <a:ext cx="2736304" cy="3960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Business tevékenység</a:t>
            </a:r>
          </a:p>
        </p:txBody>
      </p:sp>
      <p:sp>
        <p:nvSpPr>
          <p:cNvPr id="20" name="Téglalap 19"/>
          <p:cNvSpPr/>
          <p:nvPr/>
        </p:nvSpPr>
        <p:spPr>
          <a:xfrm>
            <a:off x="6096000" y="4962768"/>
            <a:ext cx="2736304" cy="3960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Non-business tevékenység</a:t>
            </a:r>
          </a:p>
        </p:txBody>
      </p:sp>
      <p:sp>
        <p:nvSpPr>
          <p:cNvPr id="21" name="Téglalap 20"/>
          <p:cNvSpPr/>
          <p:nvPr/>
        </p:nvSpPr>
        <p:spPr>
          <a:xfrm>
            <a:off x="6096000" y="5445224"/>
            <a:ext cx="2736304" cy="3960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Business tevékenység</a:t>
            </a:r>
          </a:p>
        </p:txBody>
      </p:sp>
      <p:sp>
        <p:nvSpPr>
          <p:cNvPr id="22" name="Téglalap 21"/>
          <p:cNvSpPr/>
          <p:nvPr/>
        </p:nvSpPr>
        <p:spPr>
          <a:xfrm>
            <a:off x="6096000" y="5888072"/>
            <a:ext cx="2736304" cy="3960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Non-business tevékenység</a:t>
            </a:r>
          </a:p>
        </p:txBody>
      </p:sp>
      <p:cxnSp>
        <p:nvCxnSpPr>
          <p:cNvPr id="24" name="Egyenes összekötő nyíllal 23"/>
          <p:cNvCxnSpPr>
            <a:stCxn id="5" idx="1"/>
            <a:endCxn id="11" idx="3"/>
          </p:cNvCxnSpPr>
          <p:nvPr/>
        </p:nvCxnSpPr>
        <p:spPr>
          <a:xfrm flipH="1" flipV="1">
            <a:off x="8832304" y="962726"/>
            <a:ext cx="360040" cy="198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>
            <a:stCxn id="5" idx="1"/>
            <a:endCxn id="12" idx="3"/>
          </p:cNvCxnSpPr>
          <p:nvPr/>
        </p:nvCxnSpPr>
        <p:spPr>
          <a:xfrm flipH="1">
            <a:off x="8832304" y="1160748"/>
            <a:ext cx="360040" cy="244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>
            <a:stCxn id="6" idx="1"/>
            <a:endCxn id="13" idx="3"/>
          </p:cNvCxnSpPr>
          <p:nvPr/>
        </p:nvCxnSpPr>
        <p:spPr>
          <a:xfrm flipH="1" flipV="1">
            <a:off x="8832304" y="1909630"/>
            <a:ext cx="360040" cy="187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nyíllal 29"/>
          <p:cNvCxnSpPr>
            <a:stCxn id="6" idx="1"/>
            <a:endCxn id="14" idx="3"/>
          </p:cNvCxnSpPr>
          <p:nvPr/>
        </p:nvCxnSpPr>
        <p:spPr>
          <a:xfrm flipH="1">
            <a:off x="8832304" y="2096852"/>
            <a:ext cx="360040" cy="255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>
            <a:stCxn id="7" idx="1"/>
            <a:endCxn id="15" idx="3"/>
          </p:cNvCxnSpPr>
          <p:nvPr/>
        </p:nvCxnSpPr>
        <p:spPr>
          <a:xfrm flipH="1" flipV="1">
            <a:off x="8832304" y="2870938"/>
            <a:ext cx="360040" cy="144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nyíllal 33"/>
          <p:cNvCxnSpPr>
            <a:stCxn id="7" idx="1"/>
            <a:endCxn id="16" idx="3"/>
          </p:cNvCxnSpPr>
          <p:nvPr/>
        </p:nvCxnSpPr>
        <p:spPr>
          <a:xfrm flipH="1">
            <a:off x="8832304" y="3015376"/>
            <a:ext cx="360040" cy="298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>
            <a:stCxn id="8" idx="1"/>
            <a:endCxn id="17" idx="3"/>
          </p:cNvCxnSpPr>
          <p:nvPr/>
        </p:nvCxnSpPr>
        <p:spPr>
          <a:xfrm flipH="1" flipV="1">
            <a:off x="8832304" y="3807042"/>
            <a:ext cx="360040" cy="162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nyíllal 37"/>
          <p:cNvCxnSpPr>
            <a:stCxn id="8" idx="1"/>
            <a:endCxn id="18" idx="3"/>
          </p:cNvCxnSpPr>
          <p:nvPr/>
        </p:nvCxnSpPr>
        <p:spPr>
          <a:xfrm flipH="1">
            <a:off x="8832304" y="3969060"/>
            <a:ext cx="360040" cy="280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nyíllal 39"/>
          <p:cNvCxnSpPr>
            <a:stCxn id="10" idx="1"/>
            <a:endCxn id="19" idx="3"/>
          </p:cNvCxnSpPr>
          <p:nvPr/>
        </p:nvCxnSpPr>
        <p:spPr>
          <a:xfrm flipH="1" flipV="1">
            <a:off x="8832304" y="4717942"/>
            <a:ext cx="360040" cy="187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nyíllal 41"/>
          <p:cNvCxnSpPr>
            <a:stCxn id="10" idx="1"/>
            <a:endCxn id="20" idx="3"/>
          </p:cNvCxnSpPr>
          <p:nvPr/>
        </p:nvCxnSpPr>
        <p:spPr>
          <a:xfrm flipH="1">
            <a:off x="8832304" y="4905164"/>
            <a:ext cx="360040" cy="255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nyíllal 43"/>
          <p:cNvCxnSpPr>
            <a:stCxn id="9" idx="1"/>
            <a:endCxn id="21" idx="3"/>
          </p:cNvCxnSpPr>
          <p:nvPr/>
        </p:nvCxnSpPr>
        <p:spPr>
          <a:xfrm flipH="1" flipV="1">
            <a:off x="8832304" y="5643246"/>
            <a:ext cx="360040" cy="198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nyíllal 45"/>
          <p:cNvCxnSpPr>
            <a:stCxn id="9" idx="1"/>
            <a:endCxn id="22" idx="3"/>
          </p:cNvCxnSpPr>
          <p:nvPr/>
        </p:nvCxnSpPr>
        <p:spPr>
          <a:xfrm flipH="1">
            <a:off x="8832304" y="5841268"/>
            <a:ext cx="360040" cy="244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églalap 46"/>
          <p:cNvSpPr/>
          <p:nvPr/>
        </p:nvSpPr>
        <p:spPr>
          <a:xfrm>
            <a:off x="3215680" y="764704"/>
            <a:ext cx="2088232" cy="3960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Profit cél </a:t>
            </a:r>
          </a:p>
        </p:txBody>
      </p:sp>
      <p:sp>
        <p:nvSpPr>
          <p:cNvPr id="48" name="Téglalap 47"/>
          <p:cNvSpPr/>
          <p:nvPr/>
        </p:nvSpPr>
        <p:spPr>
          <a:xfrm>
            <a:off x="3215680" y="1196752"/>
            <a:ext cx="2088232" cy="3960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Nonprofit cél </a:t>
            </a:r>
          </a:p>
        </p:txBody>
      </p:sp>
      <p:sp>
        <p:nvSpPr>
          <p:cNvPr id="49" name="Téglalap 48"/>
          <p:cNvSpPr/>
          <p:nvPr/>
        </p:nvSpPr>
        <p:spPr>
          <a:xfrm>
            <a:off x="3215680" y="1700808"/>
            <a:ext cx="2088232" cy="3960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Profit cél </a:t>
            </a:r>
          </a:p>
        </p:txBody>
      </p:sp>
      <p:sp>
        <p:nvSpPr>
          <p:cNvPr id="50" name="Téglalap 49"/>
          <p:cNvSpPr/>
          <p:nvPr/>
        </p:nvSpPr>
        <p:spPr>
          <a:xfrm>
            <a:off x="3215680" y="2132856"/>
            <a:ext cx="2088232" cy="3960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Nonprofit cél </a:t>
            </a:r>
          </a:p>
        </p:txBody>
      </p:sp>
      <p:sp>
        <p:nvSpPr>
          <p:cNvPr id="51" name="Téglalap 50"/>
          <p:cNvSpPr/>
          <p:nvPr/>
        </p:nvSpPr>
        <p:spPr>
          <a:xfrm>
            <a:off x="3215680" y="2708920"/>
            <a:ext cx="2088232" cy="3960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Profit cél </a:t>
            </a:r>
          </a:p>
        </p:txBody>
      </p:sp>
      <p:sp>
        <p:nvSpPr>
          <p:cNvPr id="52" name="Téglalap 51"/>
          <p:cNvSpPr/>
          <p:nvPr/>
        </p:nvSpPr>
        <p:spPr>
          <a:xfrm>
            <a:off x="3215680" y="3140968"/>
            <a:ext cx="2088232" cy="3960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Nonprofit cél </a:t>
            </a:r>
          </a:p>
        </p:txBody>
      </p:sp>
      <p:sp>
        <p:nvSpPr>
          <p:cNvPr id="53" name="Téglalap 52"/>
          <p:cNvSpPr/>
          <p:nvPr/>
        </p:nvSpPr>
        <p:spPr>
          <a:xfrm>
            <a:off x="3215680" y="3645024"/>
            <a:ext cx="2088232" cy="3960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Profit cél </a:t>
            </a:r>
          </a:p>
        </p:txBody>
      </p:sp>
      <p:sp>
        <p:nvSpPr>
          <p:cNvPr id="54" name="Téglalap 53"/>
          <p:cNvSpPr/>
          <p:nvPr/>
        </p:nvSpPr>
        <p:spPr>
          <a:xfrm>
            <a:off x="3215680" y="4113076"/>
            <a:ext cx="2088232" cy="3960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Nonprofit cél </a:t>
            </a:r>
          </a:p>
        </p:txBody>
      </p:sp>
      <p:sp>
        <p:nvSpPr>
          <p:cNvPr id="55" name="Téglalap 54"/>
          <p:cNvSpPr/>
          <p:nvPr/>
        </p:nvSpPr>
        <p:spPr>
          <a:xfrm>
            <a:off x="3215680" y="4617132"/>
            <a:ext cx="2088232" cy="3960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Profit cél </a:t>
            </a:r>
          </a:p>
        </p:txBody>
      </p:sp>
      <p:sp>
        <p:nvSpPr>
          <p:cNvPr id="56" name="Téglalap 55"/>
          <p:cNvSpPr/>
          <p:nvPr/>
        </p:nvSpPr>
        <p:spPr>
          <a:xfrm>
            <a:off x="3215680" y="5049180"/>
            <a:ext cx="2088232" cy="3960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Nonprofit cél </a:t>
            </a:r>
          </a:p>
        </p:txBody>
      </p:sp>
      <p:sp>
        <p:nvSpPr>
          <p:cNvPr id="57" name="Téglalap 56"/>
          <p:cNvSpPr/>
          <p:nvPr/>
        </p:nvSpPr>
        <p:spPr>
          <a:xfrm>
            <a:off x="3215680" y="5553236"/>
            <a:ext cx="2088232" cy="3960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Profit cél </a:t>
            </a:r>
          </a:p>
        </p:txBody>
      </p:sp>
      <p:sp>
        <p:nvSpPr>
          <p:cNvPr id="58" name="Téglalap 57"/>
          <p:cNvSpPr/>
          <p:nvPr/>
        </p:nvSpPr>
        <p:spPr>
          <a:xfrm>
            <a:off x="3215680" y="5985284"/>
            <a:ext cx="2088232" cy="3960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Nonprofit cél </a:t>
            </a:r>
          </a:p>
        </p:txBody>
      </p:sp>
      <p:sp>
        <p:nvSpPr>
          <p:cNvPr id="59" name="Szövegdoboz 58"/>
          <p:cNvSpPr txBox="1"/>
          <p:nvPr/>
        </p:nvSpPr>
        <p:spPr>
          <a:xfrm>
            <a:off x="10108161" y="360397"/>
            <a:ext cx="1119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Szervezet </a:t>
            </a:r>
          </a:p>
        </p:txBody>
      </p:sp>
      <p:sp>
        <p:nvSpPr>
          <p:cNvPr id="61" name="Szövegdoboz 60"/>
          <p:cNvSpPr txBox="1"/>
          <p:nvPr/>
        </p:nvSpPr>
        <p:spPr>
          <a:xfrm>
            <a:off x="6888088" y="395372"/>
            <a:ext cx="1406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Tevékenység </a:t>
            </a:r>
          </a:p>
        </p:txBody>
      </p:sp>
      <p:sp>
        <p:nvSpPr>
          <p:cNvPr id="62" name="Szövegdoboz 61"/>
          <p:cNvSpPr txBox="1"/>
          <p:nvPr/>
        </p:nvSpPr>
        <p:spPr>
          <a:xfrm>
            <a:off x="3575720" y="404664"/>
            <a:ext cx="149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Szervezeti cél </a:t>
            </a:r>
          </a:p>
        </p:txBody>
      </p:sp>
      <p:cxnSp>
        <p:nvCxnSpPr>
          <p:cNvPr id="64" name="Egyenes összekötő nyíllal 63"/>
          <p:cNvCxnSpPr>
            <a:stCxn id="48" idx="1"/>
            <a:endCxn id="4" idx="7"/>
          </p:cNvCxnSpPr>
          <p:nvPr/>
        </p:nvCxnSpPr>
        <p:spPr>
          <a:xfrm flipH="1">
            <a:off x="2331992" y="1394774"/>
            <a:ext cx="883688" cy="99825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gyenes összekötő nyíllal 65"/>
          <p:cNvCxnSpPr>
            <a:stCxn id="50" idx="1"/>
            <a:endCxn id="4" idx="7"/>
          </p:cNvCxnSpPr>
          <p:nvPr/>
        </p:nvCxnSpPr>
        <p:spPr>
          <a:xfrm flipH="1">
            <a:off x="2331992" y="2330878"/>
            <a:ext cx="883688" cy="62146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nyíllal 67"/>
          <p:cNvCxnSpPr>
            <a:stCxn id="11" idx="1"/>
            <a:endCxn id="47" idx="3"/>
          </p:cNvCxnSpPr>
          <p:nvPr/>
        </p:nvCxnSpPr>
        <p:spPr>
          <a:xfrm flipH="1">
            <a:off x="5303912" y="962726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nyíllal 69"/>
          <p:cNvCxnSpPr>
            <a:stCxn id="12" idx="1"/>
            <a:endCxn id="47" idx="3"/>
          </p:cNvCxnSpPr>
          <p:nvPr/>
        </p:nvCxnSpPr>
        <p:spPr>
          <a:xfrm flipH="1" flipV="1">
            <a:off x="5303912" y="962726"/>
            <a:ext cx="792088" cy="442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nyíllal 71"/>
          <p:cNvCxnSpPr>
            <a:stCxn id="12" idx="1"/>
            <a:endCxn id="48" idx="3"/>
          </p:cNvCxnSpPr>
          <p:nvPr/>
        </p:nvCxnSpPr>
        <p:spPr>
          <a:xfrm flipH="1" flipV="1">
            <a:off x="5303912" y="1394774"/>
            <a:ext cx="792088" cy="1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gyenes összekötő nyíllal 73"/>
          <p:cNvCxnSpPr>
            <a:stCxn id="13" idx="1"/>
            <a:endCxn id="50" idx="3"/>
          </p:cNvCxnSpPr>
          <p:nvPr/>
        </p:nvCxnSpPr>
        <p:spPr>
          <a:xfrm flipH="1">
            <a:off x="5303912" y="1909630"/>
            <a:ext cx="792088" cy="421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gyenes összekötő nyíllal 75"/>
          <p:cNvCxnSpPr>
            <a:stCxn id="14" idx="1"/>
            <a:endCxn id="50" idx="3"/>
          </p:cNvCxnSpPr>
          <p:nvPr/>
        </p:nvCxnSpPr>
        <p:spPr>
          <a:xfrm flipH="1" flipV="1">
            <a:off x="5303912" y="2330878"/>
            <a:ext cx="792088" cy="2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nyíllal 77"/>
          <p:cNvCxnSpPr>
            <a:stCxn id="15" idx="1"/>
            <a:endCxn id="52" idx="3"/>
          </p:cNvCxnSpPr>
          <p:nvPr/>
        </p:nvCxnSpPr>
        <p:spPr>
          <a:xfrm flipH="1">
            <a:off x="5303912" y="2870938"/>
            <a:ext cx="792088" cy="468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gyenes összekötő nyíllal 79"/>
          <p:cNvCxnSpPr>
            <a:stCxn id="16" idx="1"/>
            <a:endCxn id="52" idx="3"/>
          </p:cNvCxnSpPr>
          <p:nvPr/>
        </p:nvCxnSpPr>
        <p:spPr>
          <a:xfrm flipH="1">
            <a:off x="5303912" y="3313786"/>
            <a:ext cx="792088" cy="25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gyenes összekötő nyíllal 81"/>
          <p:cNvCxnSpPr>
            <a:stCxn id="17" idx="1"/>
            <a:endCxn id="54" idx="3"/>
          </p:cNvCxnSpPr>
          <p:nvPr/>
        </p:nvCxnSpPr>
        <p:spPr>
          <a:xfrm flipH="1">
            <a:off x="5303912" y="3807042"/>
            <a:ext cx="792088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gyenes összekötő nyíllal 83"/>
          <p:cNvCxnSpPr>
            <a:stCxn id="18" idx="1"/>
            <a:endCxn id="54" idx="3"/>
          </p:cNvCxnSpPr>
          <p:nvPr/>
        </p:nvCxnSpPr>
        <p:spPr>
          <a:xfrm flipH="1">
            <a:off x="5303912" y="4249890"/>
            <a:ext cx="792088" cy="61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gyenes összekötő nyíllal 85"/>
          <p:cNvCxnSpPr>
            <a:stCxn id="19" idx="1"/>
            <a:endCxn id="56" idx="3"/>
          </p:cNvCxnSpPr>
          <p:nvPr/>
        </p:nvCxnSpPr>
        <p:spPr>
          <a:xfrm flipH="1">
            <a:off x="5303912" y="4717942"/>
            <a:ext cx="792088" cy="529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gyenes összekötő nyíllal 87"/>
          <p:cNvCxnSpPr>
            <a:stCxn id="20" idx="1"/>
            <a:endCxn id="56" idx="3"/>
          </p:cNvCxnSpPr>
          <p:nvPr/>
        </p:nvCxnSpPr>
        <p:spPr>
          <a:xfrm flipH="1">
            <a:off x="5303912" y="5160790"/>
            <a:ext cx="792088" cy="86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gyenes összekötő nyíllal 89"/>
          <p:cNvCxnSpPr>
            <a:stCxn id="21" idx="1"/>
            <a:endCxn id="58" idx="3"/>
          </p:cNvCxnSpPr>
          <p:nvPr/>
        </p:nvCxnSpPr>
        <p:spPr>
          <a:xfrm flipH="1">
            <a:off x="5303912" y="5643246"/>
            <a:ext cx="792088" cy="540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nyíllal 91"/>
          <p:cNvCxnSpPr>
            <a:stCxn id="22" idx="1"/>
            <a:endCxn id="58" idx="3"/>
          </p:cNvCxnSpPr>
          <p:nvPr/>
        </p:nvCxnSpPr>
        <p:spPr>
          <a:xfrm flipH="1">
            <a:off x="5303912" y="6086094"/>
            <a:ext cx="792088" cy="97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églalap: lekerekített 92"/>
          <p:cNvSpPr/>
          <p:nvPr/>
        </p:nvSpPr>
        <p:spPr>
          <a:xfrm>
            <a:off x="637264" y="5697252"/>
            <a:ext cx="2232248" cy="540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Egyének, személyek</a:t>
            </a:r>
          </a:p>
        </p:txBody>
      </p:sp>
      <p:cxnSp>
        <p:nvCxnSpPr>
          <p:cNvPr id="95" name="Egyenes összekötő nyíllal 94"/>
          <p:cNvCxnSpPr>
            <a:stCxn id="93" idx="0"/>
            <a:endCxn id="4" idx="4"/>
          </p:cNvCxnSpPr>
          <p:nvPr/>
        </p:nvCxnSpPr>
        <p:spPr>
          <a:xfrm flipH="1" flipV="1">
            <a:off x="1415480" y="5220307"/>
            <a:ext cx="337908" cy="47694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gyenes összekötő nyíllal 96"/>
          <p:cNvCxnSpPr>
            <a:stCxn id="93" idx="1"/>
          </p:cNvCxnSpPr>
          <p:nvPr/>
        </p:nvCxnSpPr>
        <p:spPr>
          <a:xfrm flipH="1" flipV="1">
            <a:off x="133208" y="5949280"/>
            <a:ext cx="504056" cy="180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gyenes összekötő nyíllal 98"/>
          <p:cNvCxnSpPr>
            <a:stCxn id="47" idx="1"/>
          </p:cNvCxnSpPr>
          <p:nvPr/>
        </p:nvCxnSpPr>
        <p:spPr>
          <a:xfrm flipH="1">
            <a:off x="2639616" y="962726"/>
            <a:ext cx="57606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Szövegdoboz 99"/>
          <p:cNvSpPr txBox="1"/>
          <p:nvPr/>
        </p:nvSpPr>
        <p:spPr>
          <a:xfrm>
            <a:off x="131095" y="807095"/>
            <a:ext cx="2432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Társadalmilag káros eredmény </a:t>
            </a:r>
          </a:p>
        </p:txBody>
      </p:sp>
      <p:cxnSp>
        <p:nvCxnSpPr>
          <p:cNvPr id="102" name="Egyenes összekötő nyíllal 101"/>
          <p:cNvCxnSpPr>
            <a:stCxn id="11" idx="1"/>
            <a:endCxn id="48" idx="3"/>
          </p:cNvCxnSpPr>
          <p:nvPr/>
        </p:nvCxnSpPr>
        <p:spPr>
          <a:xfrm flipH="1">
            <a:off x="5303912" y="962726"/>
            <a:ext cx="792088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églalap: lekerekített 105"/>
          <p:cNvSpPr/>
          <p:nvPr/>
        </p:nvSpPr>
        <p:spPr>
          <a:xfrm>
            <a:off x="191344" y="1582903"/>
            <a:ext cx="2140648" cy="77408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TM koordinátor</a:t>
            </a:r>
          </a:p>
          <a:p>
            <a:pPr algn="ctr"/>
            <a:r>
              <a:rPr lang="hu-HU" dirty="0">
                <a:solidFill>
                  <a:schemeClr val="tx1"/>
                </a:solidFill>
              </a:rPr>
              <a:t>(stratégia, program)</a:t>
            </a:r>
          </a:p>
        </p:txBody>
      </p:sp>
      <p:cxnSp>
        <p:nvCxnSpPr>
          <p:cNvPr id="108" name="Egyenes összekötő nyíllal 107"/>
          <p:cNvCxnSpPr>
            <a:stCxn id="52" idx="1"/>
            <a:endCxn id="4" idx="6"/>
          </p:cNvCxnSpPr>
          <p:nvPr/>
        </p:nvCxnSpPr>
        <p:spPr>
          <a:xfrm flipH="1">
            <a:off x="2711624" y="3338990"/>
            <a:ext cx="504056" cy="225133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gyenes összekötő nyíllal 109"/>
          <p:cNvCxnSpPr>
            <a:stCxn id="54" idx="1"/>
            <a:endCxn id="4" idx="6"/>
          </p:cNvCxnSpPr>
          <p:nvPr/>
        </p:nvCxnSpPr>
        <p:spPr>
          <a:xfrm flipH="1" flipV="1">
            <a:off x="2711624" y="3564123"/>
            <a:ext cx="504056" cy="74697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gyenes összekötő nyíllal 111"/>
          <p:cNvCxnSpPr>
            <a:stCxn id="56" idx="1"/>
            <a:endCxn id="4" idx="5"/>
          </p:cNvCxnSpPr>
          <p:nvPr/>
        </p:nvCxnSpPr>
        <p:spPr>
          <a:xfrm flipH="1" flipV="1">
            <a:off x="2331992" y="4735222"/>
            <a:ext cx="883688" cy="51198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gyenes összekötő nyíllal 113"/>
          <p:cNvCxnSpPr>
            <a:stCxn id="58" idx="1"/>
            <a:endCxn id="4" idx="5"/>
          </p:cNvCxnSpPr>
          <p:nvPr/>
        </p:nvCxnSpPr>
        <p:spPr>
          <a:xfrm flipH="1" flipV="1">
            <a:off x="2331992" y="4735222"/>
            <a:ext cx="883688" cy="1448084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gyenes összekötő nyíllal 115"/>
          <p:cNvCxnSpPr>
            <a:stCxn id="47" idx="1"/>
            <a:endCxn id="4" idx="7"/>
          </p:cNvCxnSpPr>
          <p:nvPr/>
        </p:nvCxnSpPr>
        <p:spPr>
          <a:xfrm flipH="1">
            <a:off x="2331992" y="962726"/>
            <a:ext cx="883688" cy="143029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églalap 78"/>
          <p:cNvSpPr/>
          <p:nvPr/>
        </p:nvSpPr>
        <p:spPr>
          <a:xfrm>
            <a:off x="623392" y="4296399"/>
            <a:ext cx="1550242" cy="4572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(célcsoportok)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8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11241" y="529805"/>
            <a:ext cx="11113351" cy="850106"/>
          </a:xfrm>
        </p:spPr>
        <p:txBody>
          <a:bodyPr/>
          <a:lstStyle/>
          <a:p>
            <a:r>
              <a:rPr lang="hu-HU" sz="2800" dirty="0"/>
              <a:t>A társadalmi marketinget végző, integrátor feladata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379911"/>
            <a:ext cx="11928648" cy="4569370"/>
          </a:xfrm>
        </p:spPr>
        <p:txBody>
          <a:bodyPr>
            <a:normAutofit/>
          </a:bodyPr>
          <a:lstStyle/>
          <a:p>
            <a:pPr algn="just"/>
            <a:r>
              <a:rPr lang="hu-HU" sz="2000" i="1" dirty="0"/>
              <a:t>A társadalmi marketing egyik legfontosabb feladata a különböző profit és non-profit célú </a:t>
            </a:r>
            <a:r>
              <a:rPr lang="hu-HU" sz="2000" b="1" i="1" dirty="0"/>
              <a:t>szervezetek, szereplők között értékek, értékközösségek kialakítása</a:t>
            </a:r>
            <a:r>
              <a:rPr lang="hu-HU" sz="2000" i="1" dirty="0"/>
              <a:t>. </a:t>
            </a:r>
          </a:p>
          <a:p>
            <a:pPr algn="just"/>
            <a:r>
              <a:rPr lang="hu-HU" sz="2000" i="1" dirty="0"/>
              <a:t>A társadalmi marketing a belső értékek piacán tevékenykedik</a:t>
            </a:r>
            <a:r>
              <a:rPr lang="hu-HU" sz="2000" dirty="0"/>
              <a:t>, ahol ugyanaz a cél még messze nem jelenti azt, hogy ugyanazt is akarják. Egyáltalán nem könnyű tehát a közös nevezőket megtalálni, éppen ezért annak érdekében, hogy a kompetens embereket, szervezeteket egy asztalhoz lehessen ültetni, precíznek kell lenni az értékek kezelésében, a magatartási sztenderdek meghatározásában. Az </a:t>
            </a:r>
            <a:r>
              <a:rPr lang="hu-HU" sz="2000" b="1" dirty="0"/>
              <a:t>értékek, érdekek irányítják a gyakorlati munkát, a tevékenységet</a:t>
            </a:r>
            <a:r>
              <a:rPr lang="hu-HU" sz="2000" dirty="0"/>
              <a:t>, bizonyos dolgok elfogadását. </a:t>
            </a:r>
          </a:p>
          <a:p>
            <a:r>
              <a:rPr lang="hu-HU" sz="2000" b="1" i="1" dirty="0"/>
              <a:t>Két értékstratégia alternatíva képzelhető el </a:t>
            </a:r>
            <a:r>
              <a:rPr lang="hu-HU" sz="2000" i="1" dirty="0"/>
              <a:t>(Gromberg 2006): </a:t>
            </a:r>
            <a:endParaRPr lang="hu-HU" sz="2000" dirty="0"/>
          </a:p>
          <a:p>
            <a:pPr lvl="1"/>
            <a:r>
              <a:rPr lang="hu-HU" dirty="0"/>
              <a:t>olyan értékek keresése, mely a lehető legnagyobb nyilvánosság számára képviselhető, vagy</a:t>
            </a:r>
          </a:p>
          <a:p>
            <a:pPr lvl="1"/>
            <a:r>
              <a:rPr lang="hu-HU" dirty="0"/>
              <a:t>specializálódás egy értékcsoportra. </a:t>
            </a:r>
          </a:p>
          <a:p>
            <a:pPr algn="just"/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069CA-9A54-48FB-91DD-8A73980874CE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5856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344" y="623645"/>
            <a:ext cx="11665296" cy="5733256"/>
          </a:xfrm>
        </p:spPr>
        <p:txBody>
          <a:bodyPr>
            <a:normAutofit/>
          </a:bodyPr>
          <a:lstStyle/>
          <a:p>
            <a:pPr algn="just"/>
            <a:r>
              <a:rPr lang="hu-HU" sz="2000" dirty="0"/>
              <a:t>A társadalmi marketing gyakorlata nem más mint egy </a:t>
            </a:r>
            <a:r>
              <a:rPr lang="hu-HU" sz="2000" b="1" dirty="0"/>
              <a:t>tudatos stakeholder-management kell</a:t>
            </a:r>
            <a:r>
              <a:rPr lang="hu-HU" sz="2000" dirty="0"/>
              <a:t>, hogy legyen.</a:t>
            </a:r>
          </a:p>
          <a:p>
            <a:pPr lvl="0" algn="just"/>
            <a:r>
              <a:rPr lang="hu-HU" sz="2000" b="1" dirty="0"/>
              <a:t>Lehetséges stakeholderek: </a:t>
            </a:r>
            <a:r>
              <a:rPr lang="hu-HU" sz="2000" dirty="0"/>
              <a:t>belső – adott pl. non-profit szervezeten belüli - stakeholderek,  a társadalmi cél, teljesítmény célzottja, ügyfelek, privát támogatók, kooperációs partnerek, szabályozó szervezetek, állam, (kormányzati, önkormányzati szervezetek). Szolgáltatók, tanácsadók, koordinátor, széles nyilvánosság, kommunikációs csatorna, média, ellenfelek, ellenérdekeltek</a:t>
            </a:r>
          </a:p>
          <a:p>
            <a:pPr lvl="0" algn="just"/>
            <a:r>
              <a:rPr lang="hu-HU" sz="2000" dirty="0"/>
              <a:t>Meghatározó szerepe van a koordinátornak, integrátornak (civil szervezet, állam…)</a:t>
            </a:r>
          </a:p>
          <a:p>
            <a:r>
              <a:rPr lang="hu-HU" sz="2000" dirty="0"/>
              <a:t>A társadalmi marketing stakeholder menedzsmentként kezelése, lépései </a:t>
            </a:r>
          </a:p>
          <a:p>
            <a:pPr lvl="1"/>
            <a:r>
              <a:rPr lang="hu-HU" sz="1600" b="1" dirty="0"/>
              <a:t>beazonosítás, </a:t>
            </a:r>
            <a:r>
              <a:rPr lang="hu-HU" sz="1600" dirty="0"/>
              <a:t>kik és milyen vonatkozásban, tartalommal, formális és informális kapcsolatokkal bírnak az adott társadalmi kérdés, probléma vonatkozásában,</a:t>
            </a:r>
            <a:r>
              <a:rPr lang="hu-HU" sz="1600" b="1" dirty="0"/>
              <a:t> </a:t>
            </a:r>
            <a:endParaRPr lang="hu-HU" sz="1600" dirty="0"/>
          </a:p>
          <a:p>
            <a:pPr lvl="1"/>
            <a:r>
              <a:rPr lang="hu-HU" sz="1600" b="1" dirty="0"/>
              <a:t>prioritások meghatározása, </a:t>
            </a:r>
            <a:r>
              <a:rPr lang="hu-HU" sz="1600" dirty="0"/>
              <a:t>hiszen a korlátozott erőforrások következtében a társadalmim kérdések hatékony kezelése érdekében szükséges leginkább befolyásoló kritériumok meghatározása, s azok alapján pedig a kiemelt érintettek hozzárendelése, szerepének kijelölése,</a:t>
            </a:r>
            <a:r>
              <a:rPr lang="hu-HU" sz="1600" b="1" dirty="0"/>
              <a:t> </a:t>
            </a:r>
            <a:r>
              <a:rPr lang="hu-HU" sz="1600" dirty="0"/>
              <a:t> </a:t>
            </a:r>
          </a:p>
          <a:p>
            <a:pPr lvl="1"/>
            <a:r>
              <a:rPr lang="hu-HU" sz="1600" b="1" dirty="0"/>
              <a:t>érintettek szegmentálása – </a:t>
            </a:r>
            <a:r>
              <a:rPr lang="hu-HU" sz="1600" dirty="0"/>
              <a:t>melynek célja, hogy a rendszerezéssel megkönnyítse az egyes célcsoportok kezelését, (státusz, politikai alapállás, ellene vagy mellette van a szervezet, mennyire aktív, passzív, milyen a kapcsolat szorossága,</a:t>
            </a:r>
            <a:r>
              <a:rPr lang="hu-HU" sz="1600" b="1" dirty="0"/>
              <a:t> </a:t>
            </a:r>
            <a:endParaRPr lang="hu-HU" sz="1600" dirty="0"/>
          </a:p>
          <a:p>
            <a:pPr lvl="1"/>
            <a:r>
              <a:rPr lang="hu-HU" sz="1600" b="1" dirty="0"/>
              <a:t>stakeholder megértése, </a:t>
            </a:r>
            <a:r>
              <a:rPr lang="hu-HU" sz="1600" dirty="0"/>
              <a:t>a motivációinak, elvárásainak, magatartásának az adott kérdéshez, szervezetekhez való viszonyának beazonosítása. </a:t>
            </a:r>
          </a:p>
          <a:p>
            <a:pPr lvl="0" algn="just"/>
            <a:endParaRPr lang="hu-HU" sz="2000" dirty="0"/>
          </a:p>
          <a:p>
            <a:pPr algn="just"/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069CA-9A54-48FB-91DD-8A73980874CE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8745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3352" y="476672"/>
            <a:ext cx="11521280" cy="792088"/>
          </a:xfrm>
        </p:spPr>
        <p:txBody>
          <a:bodyPr/>
          <a:lstStyle/>
          <a:p>
            <a:r>
              <a:rPr lang="hu-HU" sz="2800" dirty="0"/>
              <a:t>Az adott társadalmi ügy, probléma kapcsán vizsgálandó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3352" y="1268760"/>
            <a:ext cx="11319048" cy="4785395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lvl="0" algn="just"/>
            <a:r>
              <a:rPr lang="hu-HU" dirty="0"/>
              <a:t>milyen társadalmi problémákat, s milyen fontosként értékel a stakeholder, </a:t>
            </a:r>
          </a:p>
          <a:p>
            <a:pPr lvl="0" algn="just"/>
            <a:r>
              <a:rPr lang="hu-HU" dirty="0"/>
              <a:t>milyen az egyéni érintettsége az adott probléma kapcsán, </a:t>
            </a:r>
          </a:p>
          <a:p>
            <a:pPr lvl="0" algn="just"/>
            <a:r>
              <a:rPr lang="hu-HU" dirty="0"/>
              <a:t>milyen egyéni és más szervezeti felelősséget, lehetőséget érez a stakeholder azok kezelésében, </a:t>
            </a:r>
          </a:p>
          <a:p>
            <a:pPr lvl="0" algn="just"/>
            <a:r>
              <a:rPr lang="hu-HU" dirty="0"/>
              <a:t>mi jellemzi a stakeholder e kérdésekben való tájékozódási szokásait, </a:t>
            </a:r>
          </a:p>
          <a:p>
            <a:pPr lvl="0" algn="just"/>
            <a:r>
              <a:rPr lang="hu-HU" dirty="0"/>
              <a:t>milyen tudatos magatartás, szervezeti aktivitás jelenik meg a stakeholder részéről a problémák kezelésében,</a:t>
            </a:r>
          </a:p>
          <a:p>
            <a:pPr algn="just"/>
            <a:r>
              <a:rPr lang="hu-HU" dirty="0"/>
              <a:t>milyen szerepe van az egyes értékeknek a cselekvésében, a magatartásában,</a:t>
            </a:r>
          </a:p>
          <a:p>
            <a:pPr lvl="0" algn="just"/>
            <a:r>
              <a:rPr lang="hu-HU" dirty="0"/>
              <a:t>a társadalmi problémák megoldásának milyen akadályait érzékeli a stakeholder?</a:t>
            </a:r>
          </a:p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069CA-9A54-48FB-91DD-8A73980874CE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5987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m_sablon_HU3" id="{0087FEA8-00FE-4F04-B331-023AD6D4F256}" vid="{9F40E623-D46B-4C16-9C33-60805C36356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mim_sablon_HU3</Template>
  <TotalTime>273</TotalTime>
  <Words>1317</Words>
  <Application>Microsoft Office PowerPoint</Application>
  <PresentationFormat>Szélesvásznú</PresentationFormat>
  <Paragraphs>220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</vt:lpstr>
      <vt:lpstr>Century Gothic</vt:lpstr>
      <vt:lpstr>Times New Roman</vt:lpstr>
      <vt:lpstr>Wingdings</vt:lpstr>
      <vt:lpstr>Office-téma</vt:lpstr>
      <vt:lpstr>Marketingtudományi Disputa vitaülés MTA Marketingtudományi Albizottság Budapest, 2016. december 5. </vt:lpstr>
      <vt:lpstr>A tanulmány, a korreferátum témakörei</vt:lpstr>
      <vt:lpstr>A marketing változási, fejlődési irányai</vt:lpstr>
      <vt:lpstr>TÁRSADALMI MARKETING definíciói …</vt:lpstr>
      <vt:lpstr>A társadalmi marketing kettős megközelítés</vt:lpstr>
      <vt:lpstr>A társadalmi marketing értelmezése</vt:lpstr>
      <vt:lpstr>A társadalmi marketinget végző, integrátor feladata</vt:lpstr>
      <vt:lpstr>PowerPoint bemutató</vt:lpstr>
      <vt:lpstr>Az adott társadalmi ügy, probléma kapcsán vizsgálandó</vt:lpstr>
      <vt:lpstr>PowerPoint bemutató</vt:lpstr>
      <vt:lpstr>Társadalmi marketing hat-fázisos megközelítése (Social Marketing CDCynergy) </vt:lpstr>
      <vt:lpstr>Példa 1. Turisztikai desztináció-menedzsment</vt:lpstr>
      <vt:lpstr>Példa 2. Belváros revitalizálása program </vt:lpstr>
      <vt:lpstr>A marketing változási, fejlődési irányai</vt:lpstr>
      <vt:lpstr>Következtetések, javaslatok </vt:lpstr>
      <vt:lpstr>Köszönöm a figyelmet!</vt:lpstr>
    </vt:vector>
  </TitlesOfParts>
  <Company>Miskolci Egyetem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előadás alcíme</dc:title>
  <dc:creator>Dr. Molnár László</dc:creator>
  <cp:lastModifiedBy>Dr. Piskóti István</cp:lastModifiedBy>
  <cp:revision>23</cp:revision>
  <cp:lastPrinted>2016-12-05T08:23:40Z</cp:lastPrinted>
  <dcterms:created xsi:type="dcterms:W3CDTF">2016-08-24T09:44:13Z</dcterms:created>
  <dcterms:modified xsi:type="dcterms:W3CDTF">2016-12-05T08:28:37Z</dcterms:modified>
</cp:coreProperties>
</file>